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8" r:id="rId2"/>
    <p:sldId id="257" r:id="rId3"/>
    <p:sldId id="381" r:id="rId4"/>
    <p:sldId id="382" r:id="rId5"/>
    <p:sldId id="363" r:id="rId6"/>
    <p:sldId id="359" r:id="rId7"/>
    <p:sldId id="390" r:id="rId8"/>
    <p:sldId id="371" r:id="rId9"/>
    <p:sldId id="361" r:id="rId10"/>
    <p:sldId id="364" r:id="rId11"/>
    <p:sldId id="365" r:id="rId12"/>
    <p:sldId id="378" r:id="rId13"/>
    <p:sldId id="366" r:id="rId14"/>
    <p:sldId id="380" r:id="rId15"/>
    <p:sldId id="388" r:id="rId16"/>
    <p:sldId id="387" r:id="rId17"/>
    <p:sldId id="391" r:id="rId18"/>
    <p:sldId id="392" r:id="rId19"/>
    <p:sldId id="394" r:id="rId20"/>
    <p:sldId id="393" r:id="rId21"/>
    <p:sldId id="389" r:id="rId22"/>
    <p:sldId id="376" r:id="rId23"/>
    <p:sldId id="377" r:id="rId24"/>
  </p:sldIdLst>
  <p:sldSz cx="12192000" cy="6858000"/>
  <p:notesSz cx="6888163" cy="10018713"/>
  <p:defaultTextStyle>
    <a:defPPr>
      <a:defRPr lang="et-EE"/>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2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initials="k" lastIdx="1" clrIdx="0">
    <p:extLst>
      <p:ext uri="{19B8F6BF-5375-455C-9EA6-DF929625EA0E}">
        <p15:presenceInfo xmlns:p15="http://schemas.microsoft.com/office/powerpoint/2012/main" userId="kar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9" autoAdjust="0"/>
    <p:restoredTop sz="95878" autoAdjust="0"/>
  </p:normalViewPr>
  <p:slideViewPr>
    <p:cSldViewPr snapToGrid="0">
      <p:cViewPr varScale="1">
        <p:scale>
          <a:sx n="97" d="100"/>
          <a:sy n="97" d="100"/>
        </p:scale>
        <p:origin x="78" y="216"/>
      </p:cViewPr>
      <p:guideLst>
        <p:guide orient="horz" pos="2160"/>
        <p:guide pos="3840"/>
        <p:guide orient="horz" pos="22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karin\Desktop\2026%2002%20Rail%20Baltic\joonised%20RB%20kevad%202026.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karin\Desktop\2026%2002%20Rail%20Baltic\joonised%20RB%20kevad%202026.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karin\Desktop\2026%2002%20Rail%20Baltic\joonised%20RB%20kevad%202026.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karin\Desktop\2026%2002%20Rail%20Baltic\joonised%20RB%20kevad%202026%20(version%201).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karin\Desktop\2026%2002%20Rail%20Baltic\joonised%20RB%20kevad%202026.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karin\Desktop\2026%2002%20Rail%20Baltic\joonised%20RB%20kevad%202026.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karin\Desktop\2026%2002%20Rail%20Baltic\joonised%20RB%20kevad%202026.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karin\Desktop\2026%2002%20Rail%20Baltic\joonised%20RB%20kevad%202026.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C:\Users\karin\Desktop\2026%2002%20Rail%20Baltic\joonised%20RB%20kevad%202026.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C:\Users\karin\Desktop\2026%2002%20Rail%20Baltic\joonised%20RB%20kevad%202026%20(version%201).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C:\Users\karin\Desktop\2026%2002%20Rail%20Baltic\joonised%20RB%20kevad%202026.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karin\Desktop\2026%2002%20Rail%20Baltic\joonised%20RB%20kevad%202026.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C:\Users\karin\Desktop\2026%2002%20Rail%20Baltic\joonised%20RB%20kevad%202026.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C:\Users\karin\Desktop\2026%2002%20Rail%20Baltic\joonised%20RB%20kevad%202026.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C:\Users\karin\Desktop\2026%2002%20Rail%20Baltic\joonised%20RB%20kevad%202026.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karin\Desktop\2026%2002%20Rail%20Baltic\joonised%20RB%20kevad%202026.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karin\Desktop\2026%2002%20Rail%20Baltic\joonised%20RB%20kevad%202026.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karin\Desktop\2026%2002%20Rail%20Baltic\joonised%20RB%20kevad%202026.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karin\Desktop\2026%2002%20Rail%20Baltic\joonised%20RB%20kevad%202026%20(version%201).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karin\Desktop\2026%2002%20Rail%20Baltic\joonised%20RB%20kevad%202026%20(version%201).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karin\Desktop\2026%2002%20Rail%20Baltic\joonised%20RB%20kevad%202026.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karin\Desktop\2026%2002%20Rail%20Baltic\joonised%20RB%20kevad%2020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Helvetica" pitchFamily="2" charset="0"/>
                <a:ea typeface="+mn-ea"/>
                <a:cs typeface="+mn-cs"/>
              </a:defRPr>
            </a:pPr>
            <a:endParaRPr lang="en-US"/>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Helvetica" pitchFamily="2" charset="0"/>
              <a:ea typeface="+mn-ea"/>
              <a:cs typeface="+mn-cs"/>
            </a:defRPr>
          </a:pPr>
          <a:endParaRPr lang="en-US"/>
        </a:p>
      </c:txPr>
    </c:title>
    <c:autoTitleDeleted val="0"/>
    <c:plotArea>
      <c:layout>
        <c:manualLayout>
          <c:layoutTarget val="inner"/>
          <c:xMode val="edge"/>
          <c:yMode val="edge"/>
          <c:x val="0.42792621126672448"/>
          <c:y val="2.7564478794394245E-2"/>
          <c:w val="0.50356073538480783"/>
          <c:h val="0.90743082391453822"/>
        </c:manualLayout>
      </c:layout>
      <c:barChart>
        <c:barDir val="bar"/>
        <c:grouping val="clustered"/>
        <c:varyColors val="0"/>
        <c:ser>
          <c:idx val="0"/>
          <c:order val="0"/>
          <c:spPr>
            <a:solidFill>
              <a:srgbClr val="B2182B"/>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Sheet1!$C$3:$C$22</c:f>
              <c:strCache>
                <c:ptCount val="20"/>
                <c:pt idx="0">
                  <c:v>Sugu</c:v>
                </c:pt>
                <c:pt idx="1">
                  <c:v>Mees</c:v>
                </c:pt>
                <c:pt idx="2">
                  <c:v>Naine</c:v>
                </c:pt>
                <c:pt idx="3">
                  <c:v>Vanus</c:v>
                </c:pt>
                <c:pt idx="4">
                  <c:v>15-29</c:v>
                </c:pt>
                <c:pt idx="5">
                  <c:v>30-49</c:v>
                </c:pt>
                <c:pt idx="6">
                  <c:v>50-74</c:v>
                </c:pt>
                <c:pt idx="7">
                  <c:v>Suhtluskeel</c:v>
                </c:pt>
                <c:pt idx="8">
                  <c:v>Eesti</c:v>
                </c:pt>
                <c:pt idx="9">
                  <c:v>Vene</c:v>
                </c:pt>
                <c:pt idx="10">
                  <c:v>Haridus</c:v>
                </c:pt>
                <c:pt idx="11">
                  <c:v>alg või põhiharidus </c:v>
                </c:pt>
                <c:pt idx="12">
                  <c:v>keskharidus  </c:v>
                </c:pt>
                <c:pt idx="13">
                  <c:v>kõrgharidus </c:v>
                </c:pt>
                <c:pt idx="14">
                  <c:v>Regioon </c:v>
                </c:pt>
                <c:pt idx="15">
                  <c:v>Põhja- Eesti</c:v>
                </c:pt>
                <c:pt idx="16">
                  <c:v>Lääne-Eesti</c:v>
                </c:pt>
                <c:pt idx="17">
                  <c:v>Kesk-Eesti</c:v>
                </c:pt>
                <c:pt idx="18">
                  <c:v>Kirde-Eesti</c:v>
                </c:pt>
                <c:pt idx="19">
                  <c:v>Lõuna-Eesti</c:v>
                </c:pt>
              </c:strCache>
            </c:strRef>
          </c:cat>
          <c:val>
            <c:numRef>
              <c:f>Sheet1!$D$3:$D$22</c:f>
              <c:numCache>
                <c:formatCode>0</c:formatCode>
                <c:ptCount val="20"/>
                <c:pt idx="1">
                  <c:v>48.946010922127385</c:v>
                </c:pt>
                <c:pt idx="2">
                  <c:v>51.053989077872629</c:v>
                </c:pt>
                <c:pt idx="4">
                  <c:v>20.685080048324892</c:v>
                </c:pt>
                <c:pt idx="5">
                  <c:v>38.577262107696441</c:v>
                </c:pt>
                <c:pt idx="6">
                  <c:v>40.737657843978646</c:v>
                </c:pt>
                <c:pt idx="8">
                  <c:v>65.627911171433468</c:v>
                </c:pt>
                <c:pt idx="9">
                  <c:v>34.372088828566625</c:v>
                </c:pt>
                <c:pt idx="11">
                  <c:v>18.354553265033264</c:v>
                </c:pt>
                <c:pt idx="12">
                  <c:v>50.721834462863974</c:v>
                </c:pt>
                <c:pt idx="13">
                  <c:v>30.923612272102826</c:v>
                </c:pt>
                <c:pt idx="15">
                  <c:v>47.730036794774001</c:v>
                </c:pt>
                <c:pt idx="16">
                  <c:v>10.645179267014495</c:v>
                </c:pt>
                <c:pt idx="17">
                  <c:v>8.827821566062676</c:v>
                </c:pt>
                <c:pt idx="18">
                  <c:v>9.649085344858193</c:v>
                </c:pt>
                <c:pt idx="19">
                  <c:v>23.147877027290598</c:v>
                </c:pt>
              </c:numCache>
            </c:numRef>
          </c:val>
          <c:extLst>
            <c:ext xmlns:c16="http://schemas.microsoft.com/office/drawing/2014/chart" uri="{C3380CC4-5D6E-409C-BE32-E72D297353CC}">
              <c16:uniqueId val="{00000000-501D-4F96-B8B4-8441048D1B70}"/>
            </c:ext>
          </c:extLst>
        </c:ser>
        <c:dLbls>
          <c:dLblPos val="outEnd"/>
          <c:showLegendKey val="0"/>
          <c:showVal val="1"/>
          <c:showCatName val="0"/>
          <c:showSerName val="0"/>
          <c:showPercent val="0"/>
          <c:showBubbleSize val="0"/>
        </c:dLbls>
        <c:gapWidth val="50"/>
        <c:axId val="1895046175"/>
        <c:axId val="1895531375"/>
      </c:barChart>
      <c:catAx>
        <c:axId val="18950461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895531375"/>
        <c:crosses val="autoZero"/>
        <c:auto val="1"/>
        <c:lblAlgn val="ctr"/>
        <c:lblOffset val="100"/>
        <c:noMultiLvlLbl val="0"/>
      </c:catAx>
      <c:valAx>
        <c:axId val="1895531375"/>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895046175"/>
        <c:crosses val="autoZero"/>
        <c:crossBetween val="between"/>
        <c:majorUnit val="25"/>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100">
          <a:solidFill>
            <a:schemeClr val="tx1"/>
          </a:solidFill>
          <a:latin typeface="Helvetica" pitchFamily="2" charset="0"/>
        </a:defRPr>
      </a:pPr>
      <a:endParaRPr lang="et-E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070406824146978"/>
          <c:y val="0.10034503551689022"/>
          <c:w val="0.50356073538480783"/>
          <c:h val="0.83465042322521898"/>
        </c:manualLayout>
      </c:layout>
      <c:barChart>
        <c:barDir val="bar"/>
        <c:grouping val="clustered"/>
        <c:varyColors val="0"/>
        <c:ser>
          <c:idx val="0"/>
          <c:order val="0"/>
          <c:tx>
            <c:strRef>
              <c:f>Sheet1!$D$432</c:f>
              <c:strCache>
                <c:ptCount val="1"/>
                <c:pt idx="0">
                  <c:v>2026</c:v>
                </c:pt>
              </c:strCache>
            </c:strRef>
          </c:tx>
          <c:spPr>
            <a:solidFill>
              <a:srgbClr val="B2182B"/>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Sheet1!$C$433:$C$436</c:f>
              <c:strCache>
                <c:ptCount val="4"/>
                <c:pt idx="0">
                  <c:v>Mugav ja kiire inimeste  liikumisvõimalus</c:v>
                </c:pt>
                <c:pt idx="1">
                  <c:v>Loodud töökohad ja ettevõtete areng</c:v>
                </c:pt>
                <c:pt idx="2">
                  <c:v>Maapiirkondade areng</c:v>
                </c:pt>
                <c:pt idx="3">
                  <c:v>Julgeolek ja parem ühendus meie liitlastega</c:v>
                </c:pt>
              </c:strCache>
            </c:strRef>
          </c:cat>
          <c:val>
            <c:numRef>
              <c:f>Sheet1!$D$433:$D$436</c:f>
              <c:numCache>
                <c:formatCode>0</c:formatCode>
                <c:ptCount val="4"/>
                <c:pt idx="0">
                  <c:v>72</c:v>
                </c:pt>
                <c:pt idx="1">
                  <c:v>65</c:v>
                </c:pt>
                <c:pt idx="2">
                  <c:v>58</c:v>
                </c:pt>
                <c:pt idx="3">
                  <c:v>57</c:v>
                </c:pt>
              </c:numCache>
            </c:numRef>
          </c:val>
          <c:extLst>
            <c:ext xmlns:c16="http://schemas.microsoft.com/office/drawing/2014/chart" uri="{C3380CC4-5D6E-409C-BE32-E72D297353CC}">
              <c16:uniqueId val="{00000000-E013-48B5-8C85-9CD35D560C58}"/>
            </c:ext>
          </c:extLst>
        </c:ser>
        <c:ser>
          <c:idx val="1"/>
          <c:order val="1"/>
          <c:tx>
            <c:strRef>
              <c:f>Sheet1!$E$432</c:f>
              <c:strCache>
                <c:ptCount val="1"/>
                <c:pt idx="0">
                  <c:v>2025</c:v>
                </c:pt>
              </c:strCache>
            </c:strRef>
          </c:tx>
          <c:spPr>
            <a:solidFill>
              <a:srgbClr val="67A9C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Sheet1!$C$433:$C$436</c:f>
              <c:strCache>
                <c:ptCount val="4"/>
                <c:pt idx="0">
                  <c:v>Mugav ja kiire inimeste  liikumisvõimalus</c:v>
                </c:pt>
                <c:pt idx="1">
                  <c:v>Loodud töökohad ja ettevõtete areng</c:v>
                </c:pt>
                <c:pt idx="2">
                  <c:v>Maapiirkondade areng</c:v>
                </c:pt>
                <c:pt idx="3">
                  <c:v>Julgeolek ja parem ühendus meie liitlastega</c:v>
                </c:pt>
              </c:strCache>
            </c:strRef>
          </c:cat>
          <c:val>
            <c:numRef>
              <c:f>Sheet1!$E$433:$E$436</c:f>
              <c:numCache>
                <c:formatCode>0</c:formatCode>
                <c:ptCount val="4"/>
                <c:pt idx="0">
                  <c:v>78</c:v>
                </c:pt>
                <c:pt idx="1">
                  <c:v>73</c:v>
                </c:pt>
                <c:pt idx="2">
                  <c:v>71</c:v>
                </c:pt>
                <c:pt idx="3">
                  <c:v>69</c:v>
                </c:pt>
              </c:numCache>
            </c:numRef>
          </c:val>
          <c:extLst>
            <c:ext xmlns:c16="http://schemas.microsoft.com/office/drawing/2014/chart" uri="{C3380CC4-5D6E-409C-BE32-E72D297353CC}">
              <c16:uniqueId val="{00000001-E013-48B5-8C85-9CD35D560C58}"/>
            </c:ext>
          </c:extLst>
        </c:ser>
        <c:ser>
          <c:idx val="2"/>
          <c:order val="2"/>
          <c:tx>
            <c:strRef>
              <c:f>Sheet1!$F$432</c:f>
              <c:strCache>
                <c:ptCount val="1"/>
                <c:pt idx="0">
                  <c:v>2024</c:v>
                </c:pt>
              </c:strCache>
            </c:strRef>
          </c:tx>
          <c:spPr>
            <a:solidFill>
              <a:srgbClr val="FDDBC7">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Sheet1!$C$433:$C$436</c:f>
              <c:strCache>
                <c:ptCount val="4"/>
                <c:pt idx="0">
                  <c:v>Mugav ja kiire inimeste  liikumisvõimalus</c:v>
                </c:pt>
                <c:pt idx="1">
                  <c:v>Loodud töökohad ja ettevõtete areng</c:v>
                </c:pt>
                <c:pt idx="2">
                  <c:v>Maapiirkondade areng</c:v>
                </c:pt>
                <c:pt idx="3">
                  <c:v>Julgeolek ja parem ühendus meie liitlastega</c:v>
                </c:pt>
              </c:strCache>
            </c:strRef>
          </c:cat>
          <c:val>
            <c:numRef>
              <c:f>Sheet1!$F$433:$F$436</c:f>
              <c:numCache>
                <c:formatCode>0</c:formatCode>
                <c:ptCount val="4"/>
                <c:pt idx="0">
                  <c:v>82</c:v>
                </c:pt>
                <c:pt idx="1">
                  <c:v>78</c:v>
                </c:pt>
                <c:pt idx="2">
                  <c:v>76</c:v>
                </c:pt>
                <c:pt idx="3">
                  <c:v>73</c:v>
                </c:pt>
              </c:numCache>
            </c:numRef>
          </c:val>
          <c:extLst>
            <c:ext xmlns:c16="http://schemas.microsoft.com/office/drawing/2014/chart" uri="{C3380CC4-5D6E-409C-BE32-E72D297353CC}">
              <c16:uniqueId val="{00000002-E013-48B5-8C85-9CD35D560C58}"/>
            </c:ext>
          </c:extLst>
        </c:ser>
        <c:ser>
          <c:idx val="3"/>
          <c:order val="3"/>
          <c:tx>
            <c:strRef>
              <c:f>Sheet1!$G$432</c:f>
              <c:strCache>
                <c:ptCount val="1"/>
                <c:pt idx="0">
                  <c:v>2023</c:v>
                </c:pt>
              </c:strCache>
            </c:strRef>
          </c:tx>
          <c:spPr>
            <a:solidFill>
              <a:schemeClr val="accent2">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Sheet1!$C$433:$C$436</c:f>
              <c:strCache>
                <c:ptCount val="4"/>
                <c:pt idx="0">
                  <c:v>Mugav ja kiire inimeste  liikumisvõimalus</c:v>
                </c:pt>
                <c:pt idx="1">
                  <c:v>Loodud töökohad ja ettevõtete areng</c:v>
                </c:pt>
                <c:pt idx="2">
                  <c:v>Maapiirkondade areng</c:v>
                </c:pt>
                <c:pt idx="3">
                  <c:v>Julgeolek ja parem ühendus meie liitlastega</c:v>
                </c:pt>
              </c:strCache>
            </c:strRef>
          </c:cat>
          <c:val>
            <c:numRef>
              <c:f>Sheet1!$G$433:$G$436</c:f>
              <c:numCache>
                <c:formatCode>0</c:formatCode>
                <c:ptCount val="4"/>
                <c:pt idx="0">
                  <c:v>80.282167476495601</c:v>
                </c:pt>
                <c:pt idx="1">
                  <c:v>77.518809566921519</c:v>
                </c:pt>
                <c:pt idx="2">
                  <c:v>75.849386762069742</c:v>
                </c:pt>
              </c:numCache>
            </c:numRef>
          </c:val>
          <c:extLst>
            <c:ext xmlns:c16="http://schemas.microsoft.com/office/drawing/2014/chart" uri="{C3380CC4-5D6E-409C-BE32-E72D297353CC}">
              <c16:uniqueId val="{00000003-E013-48B5-8C85-9CD35D560C58}"/>
            </c:ext>
          </c:extLst>
        </c:ser>
        <c:dLbls>
          <c:dLblPos val="outEnd"/>
          <c:showLegendKey val="0"/>
          <c:showVal val="1"/>
          <c:showCatName val="0"/>
          <c:showSerName val="0"/>
          <c:showPercent val="0"/>
          <c:showBubbleSize val="0"/>
        </c:dLbls>
        <c:gapWidth val="50"/>
        <c:axId val="1895046175"/>
        <c:axId val="1895531375"/>
      </c:barChart>
      <c:catAx>
        <c:axId val="18950461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895531375"/>
        <c:crosses val="autoZero"/>
        <c:auto val="1"/>
        <c:lblAlgn val="ctr"/>
        <c:lblOffset val="100"/>
        <c:noMultiLvlLbl val="0"/>
      </c:catAx>
      <c:valAx>
        <c:axId val="1895531375"/>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895046175"/>
        <c:crosses val="autoZero"/>
        <c:crossBetween val="between"/>
        <c:majorUnit val="25"/>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legend>
    <c:plotVisOnly val="1"/>
    <c:dispBlanksAs val="gap"/>
    <c:showDLblsOverMax val="0"/>
    <c:extLst/>
  </c:chart>
  <c:spPr>
    <a:solidFill>
      <a:schemeClr val="bg1"/>
    </a:solidFill>
    <a:ln w="9525" cap="flat" cmpd="sng" algn="ctr">
      <a:noFill/>
      <a:round/>
    </a:ln>
    <a:effectLst/>
  </c:spPr>
  <c:txPr>
    <a:bodyPr/>
    <a:lstStyle/>
    <a:p>
      <a:pPr>
        <a:defRPr sz="1100">
          <a:solidFill>
            <a:schemeClr val="tx1"/>
          </a:solidFill>
          <a:latin typeface="Helvetica" pitchFamily="2" charset="0"/>
        </a:defRPr>
      </a:pPr>
      <a:endParaRPr lang="et-E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Sheet1!$D$580</c:f>
              <c:strCache>
                <c:ptCount val="1"/>
                <c:pt idx="0">
                  <c:v>Ei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Helvetica" panose="020B0604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Sheet1!$C$581:$C$595</c:f>
              <c:strCache>
                <c:ptCount val="15"/>
                <c:pt idx="0">
                  <c:v>kõrgharidus </c:v>
                </c:pt>
                <c:pt idx="1">
                  <c:v>keskharidus või keskeri </c:v>
                </c:pt>
                <c:pt idx="2">
                  <c:v>alg-, põhiharidus </c:v>
                </c:pt>
                <c:pt idx="3">
                  <c:v>HARIDUS</c:v>
                </c:pt>
                <c:pt idx="4">
                  <c:v>Vene</c:v>
                </c:pt>
                <c:pt idx="5">
                  <c:v>Eesti</c:v>
                </c:pt>
                <c:pt idx="6">
                  <c:v>KEEL</c:v>
                </c:pt>
                <c:pt idx="7">
                  <c:v>50-74</c:v>
                </c:pt>
                <c:pt idx="8">
                  <c:v>30-49</c:v>
                </c:pt>
                <c:pt idx="9">
                  <c:v>15-29</c:v>
                </c:pt>
                <c:pt idx="10">
                  <c:v>VANUS</c:v>
                </c:pt>
                <c:pt idx="11">
                  <c:v>Naine</c:v>
                </c:pt>
                <c:pt idx="12">
                  <c:v>Mees</c:v>
                </c:pt>
                <c:pt idx="13">
                  <c:v>SUGU</c:v>
                </c:pt>
                <c:pt idx="14">
                  <c:v>KÕIK</c:v>
                </c:pt>
              </c:strCache>
            </c:strRef>
          </c:cat>
          <c:val>
            <c:numRef>
              <c:f>Sheet1!$D$581:$D$595</c:f>
              <c:numCache>
                <c:formatCode>0</c:formatCode>
                <c:ptCount val="15"/>
                <c:pt idx="0">
                  <c:v>19.22558808032705</c:v>
                </c:pt>
                <c:pt idx="1">
                  <c:v>28.782120556426808</c:v>
                </c:pt>
                <c:pt idx="2">
                  <c:v>29.213446752088498</c:v>
                </c:pt>
                <c:pt idx="4">
                  <c:v>38.070055907763269</c:v>
                </c:pt>
                <c:pt idx="5">
                  <c:v>19.827922232801367</c:v>
                </c:pt>
                <c:pt idx="7">
                  <c:v>25.344444250895052</c:v>
                </c:pt>
                <c:pt idx="8">
                  <c:v>30.186223736959899</c:v>
                </c:pt>
                <c:pt idx="9">
                  <c:v>19.048005059737278</c:v>
                </c:pt>
                <c:pt idx="11">
                  <c:v>25.943521570146686</c:v>
                </c:pt>
                <c:pt idx="12">
                  <c:v>25.856383408158138</c:v>
                </c:pt>
                <c:pt idx="14">
                  <c:v>25.900384322072743</c:v>
                </c:pt>
              </c:numCache>
            </c:numRef>
          </c:val>
          <c:extLst>
            <c:ext xmlns:c16="http://schemas.microsoft.com/office/drawing/2014/chart" uri="{C3380CC4-5D6E-409C-BE32-E72D297353CC}">
              <c16:uniqueId val="{00000000-9ADC-4080-8C6D-2C8F7E49D7D2}"/>
            </c:ext>
          </c:extLst>
        </c:ser>
        <c:ser>
          <c:idx val="1"/>
          <c:order val="1"/>
          <c:tx>
            <c:strRef>
              <c:f>Sheet1!$E$580</c:f>
              <c:strCache>
                <c:ptCount val="1"/>
                <c:pt idx="0">
                  <c:v>Jah</c:v>
                </c:pt>
              </c:strCache>
            </c:strRef>
          </c:tx>
          <c:spPr>
            <a:solidFill>
              <a:srgbClr val="67A9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Sheet1!$C$581:$C$595</c:f>
              <c:strCache>
                <c:ptCount val="15"/>
                <c:pt idx="0">
                  <c:v>kõrgharidus </c:v>
                </c:pt>
                <c:pt idx="1">
                  <c:v>keskharidus või keskeri </c:v>
                </c:pt>
                <c:pt idx="2">
                  <c:v>alg-, põhiharidus </c:v>
                </c:pt>
                <c:pt idx="3">
                  <c:v>HARIDUS</c:v>
                </c:pt>
                <c:pt idx="4">
                  <c:v>Vene</c:v>
                </c:pt>
                <c:pt idx="5">
                  <c:v>Eesti</c:v>
                </c:pt>
                <c:pt idx="6">
                  <c:v>KEEL</c:v>
                </c:pt>
                <c:pt idx="7">
                  <c:v>50-74</c:v>
                </c:pt>
                <c:pt idx="8">
                  <c:v>30-49</c:v>
                </c:pt>
                <c:pt idx="9">
                  <c:v>15-29</c:v>
                </c:pt>
                <c:pt idx="10">
                  <c:v>VANUS</c:v>
                </c:pt>
                <c:pt idx="11">
                  <c:v>Naine</c:v>
                </c:pt>
                <c:pt idx="12">
                  <c:v>Mees</c:v>
                </c:pt>
                <c:pt idx="13">
                  <c:v>SUGU</c:v>
                </c:pt>
                <c:pt idx="14">
                  <c:v>KÕIK</c:v>
                </c:pt>
              </c:strCache>
            </c:strRef>
          </c:cat>
          <c:val>
            <c:numRef>
              <c:f>Sheet1!$E$581:$E$595</c:f>
              <c:numCache>
                <c:formatCode>0</c:formatCode>
                <c:ptCount val="15"/>
                <c:pt idx="0">
                  <c:v>51.124267047881162</c:v>
                </c:pt>
                <c:pt idx="1">
                  <c:v>43.427683236506319</c:v>
                </c:pt>
                <c:pt idx="2">
                  <c:v>31.746294065838054</c:v>
                </c:pt>
                <c:pt idx="4">
                  <c:v>40.095903140935256</c:v>
                </c:pt>
                <c:pt idx="5">
                  <c:v>45.422215819780668</c:v>
                </c:pt>
                <c:pt idx="7">
                  <c:v>42.081036701380157</c:v>
                </c:pt>
                <c:pt idx="8">
                  <c:v>45.380568463430436</c:v>
                </c:pt>
                <c:pt idx="9">
                  <c:v>43.491953359012037</c:v>
                </c:pt>
                <c:pt idx="11">
                  <c:v>37.81558145373176</c:v>
                </c:pt>
                <c:pt idx="12">
                  <c:v>49.599588850171379</c:v>
                </c:pt>
                <c:pt idx="14">
                  <c:v>43.649186831275536</c:v>
                </c:pt>
              </c:numCache>
            </c:numRef>
          </c:val>
          <c:extLst>
            <c:ext xmlns:c16="http://schemas.microsoft.com/office/drawing/2014/chart" uri="{C3380CC4-5D6E-409C-BE32-E72D297353CC}">
              <c16:uniqueId val="{00000001-9ADC-4080-8C6D-2C8F7E49D7D2}"/>
            </c:ext>
          </c:extLst>
        </c:ser>
        <c:ser>
          <c:idx val="2"/>
          <c:order val="2"/>
          <c:tx>
            <c:strRef>
              <c:f>Sheet1!$F$580</c:f>
              <c:strCache>
                <c:ptCount val="1"/>
                <c:pt idx="0">
                  <c:v>Ei oska öelda</c:v>
                </c:pt>
              </c:strCache>
            </c:strRef>
          </c:tx>
          <c:spPr>
            <a:solidFill>
              <a:srgbClr val="FFFFFF">
                <a:lumMod val="8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Sheet1!$C$581:$C$595</c:f>
              <c:strCache>
                <c:ptCount val="15"/>
                <c:pt idx="0">
                  <c:v>kõrgharidus </c:v>
                </c:pt>
                <c:pt idx="1">
                  <c:v>keskharidus või keskeri </c:v>
                </c:pt>
                <c:pt idx="2">
                  <c:v>alg-, põhiharidus </c:v>
                </c:pt>
                <c:pt idx="3">
                  <c:v>HARIDUS</c:v>
                </c:pt>
                <c:pt idx="4">
                  <c:v>Vene</c:v>
                </c:pt>
                <c:pt idx="5">
                  <c:v>Eesti</c:v>
                </c:pt>
                <c:pt idx="6">
                  <c:v>KEEL</c:v>
                </c:pt>
                <c:pt idx="7">
                  <c:v>50-74</c:v>
                </c:pt>
                <c:pt idx="8">
                  <c:v>30-49</c:v>
                </c:pt>
                <c:pt idx="9">
                  <c:v>15-29</c:v>
                </c:pt>
                <c:pt idx="10">
                  <c:v>VANUS</c:v>
                </c:pt>
                <c:pt idx="11">
                  <c:v>Naine</c:v>
                </c:pt>
                <c:pt idx="12">
                  <c:v>Mees</c:v>
                </c:pt>
                <c:pt idx="13">
                  <c:v>SUGU</c:v>
                </c:pt>
                <c:pt idx="14">
                  <c:v>KÕIK</c:v>
                </c:pt>
              </c:strCache>
            </c:strRef>
          </c:cat>
          <c:val>
            <c:numRef>
              <c:f>Sheet1!$F$581:$F$595</c:f>
              <c:numCache>
                <c:formatCode>0</c:formatCode>
                <c:ptCount val="15"/>
                <c:pt idx="0">
                  <c:v>29.650144871791742</c:v>
                </c:pt>
                <c:pt idx="1">
                  <c:v>27.790196207066664</c:v>
                </c:pt>
                <c:pt idx="2">
                  <c:v>39.040259182073449</c:v>
                </c:pt>
                <c:pt idx="4">
                  <c:v>21.834040951301343</c:v>
                </c:pt>
                <c:pt idx="5">
                  <c:v>34.749861947417834</c:v>
                </c:pt>
                <c:pt idx="7">
                  <c:v>32.574519047724763</c:v>
                </c:pt>
                <c:pt idx="8">
                  <c:v>24.43320779960958</c:v>
                </c:pt>
                <c:pt idx="9">
                  <c:v>37.460041581250678</c:v>
                </c:pt>
                <c:pt idx="11">
                  <c:v>36.240896976121327</c:v>
                </c:pt>
                <c:pt idx="12">
                  <c:v>24.54402774167054</c:v>
                </c:pt>
                <c:pt idx="14">
                  <c:v>30.450428846651715</c:v>
                </c:pt>
              </c:numCache>
            </c:numRef>
          </c:val>
          <c:extLst>
            <c:ext xmlns:c16="http://schemas.microsoft.com/office/drawing/2014/chart" uri="{C3380CC4-5D6E-409C-BE32-E72D297353CC}">
              <c16:uniqueId val="{00000002-9ADC-4080-8C6D-2C8F7E49D7D2}"/>
            </c:ext>
          </c:extLst>
        </c:ser>
        <c:dLbls>
          <c:dLblPos val="ctr"/>
          <c:showLegendKey val="0"/>
          <c:showVal val="1"/>
          <c:showCatName val="0"/>
          <c:showSerName val="0"/>
          <c:showPercent val="0"/>
          <c:showBubbleSize val="0"/>
        </c:dLbls>
        <c:gapWidth val="50"/>
        <c:overlap val="100"/>
        <c:axId val="895684416"/>
        <c:axId val="895684832"/>
      </c:barChart>
      <c:catAx>
        <c:axId val="895684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120" normalizeH="0" baseline="0">
                <a:solidFill>
                  <a:schemeClr val="tx2"/>
                </a:solidFill>
                <a:latin typeface="Helvetica" panose="020B0604020202030204" pitchFamily="34" charset="0"/>
                <a:ea typeface="+mn-ea"/>
                <a:cs typeface="+mn-cs"/>
              </a:defRPr>
            </a:pPr>
            <a:endParaRPr lang="en-US"/>
          </a:p>
        </c:txPr>
        <c:crossAx val="895684832"/>
        <c:crosses val="autoZero"/>
        <c:auto val="1"/>
        <c:lblAlgn val="ctr"/>
        <c:lblOffset val="100"/>
        <c:noMultiLvlLbl val="0"/>
      </c:catAx>
      <c:valAx>
        <c:axId val="895684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2"/>
                </a:solidFill>
                <a:latin typeface="Helvetica" panose="020B0604020202030204" pitchFamily="34" charset="0"/>
                <a:ea typeface="+mn-ea"/>
                <a:cs typeface="+mn-cs"/>
              </a:defRPr>
            </a:pPr>
            <a:endParaRPr lang="en-US"/>
          </a:p>
        </c:txPr>
        <c:crossAx val="895684416"/>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Helvetica" panose="020B0604020202030204" pitchFamily="34" charset="0"/>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41984883468525"/>
          <c:y val="4.9599958584765722E-2"/>
          <c:w val="0.50356073538480783"/>
          <c:h val="0.88048903974027393"/>
        </c:manualLayout>
      </c:layout>
      <c:barChart>
        <c:barDir val="bar"/>
        <c:grouping val="clustered"/>
        <c:varyColors val="0"/>
        <c:ser>
          <c:idx val="0"/>
          <c:order val="0"/>
          <c:spPr>
            <a:solidFill>
              <a:srgbClr val="67A9CF"/>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Helvetic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Sheet1!$C$685:$C$700</c:f>
              <c:strCache>
                <c:ptCount val="16"/>
                <c:pt idx="0">
                  <c:v>Pärnu</c:v>
                </c:pt>
                <c:pt idx="1">
                  <c:v>Rapla</c:v>
                </c:pt>
                <c:pt idx="2">
                  <c:v>Ülemiste</c:v>
                </c:pt>
                <c:pt idx="3">
                  <c:v>Kohila</c:v>
                </c:pt>
                <c:pt idx="4">
                  <c:v>Saku</c:v>
                </c:pt>
                <c:pt idx="5">
                  <c:v>Häädemeeste</c:v>
                </c:pt>
                <c:pt idx="6">
                  <c:v>Assaku</c:v>
                </c:pt>
                <c:pt idx="7">
                  <c:v>Luige</c:v>
                </c:pt>
                <c:pt idx="8">
                  <c:v>Tootsi</c:v>
                </c:pt>
                <c:pt idx="9">
                  <c:v>Kurtna</c:v>
                </c:pt>
                <c:pt idx="10">
                  <c:v>Järvakandi</c:v>
                </c:pt>
                <c:pt idx="11">
                  <c:v>Kaisma</c:v>
                </c:pt>
                <c:pt idx="12">
                  <c:v>Surju</c:v>
                </c:pt>
                <c:pt idx="13">
                  <c:v>Urge</c:v>
                </c:pt>
                <c:pt idx="14">
                  <c:v>Vale vastus, muu</c:v>
                </c:pt>
                <c:pt idx="15">
                  <c:v>Ei oska öelda</c:v>
                </c:pt>
              </c:strCache>
            </c:strRef>
          </c:cat>
          <c:val>
            <c:numRef>
              <c:f>Sheet1!$D$685:$D$700</c:f>
              <c:numCache>
                <c:formatCode>0</c:formatCode>
                <c:ptCount val="16"/>
                <c:pt idx="0">
                  <c:v>16.857563614949246</c:v>
                </c:pt>
                <c:pt idx="1">
                  <c:v>7.9433008377708427</c:v>
                </c:pt>
                <c:pt idx="2">
                  <c:v>7.6364968091756396</c:v>
                </c:pt>
                <c:pt idx="3">
                  <c:v>4.5518381768087117</c:v>
                </c:pt>
                <c:pt idx="4">
                  <c:v>4.3664572113309115</c:v>
                </c:pt>
                <c:pt idx="5">
                  <c:v>3.8310826767621364</c:v>
                </c:pt>
                <c:pt idx="6">
                  <c:v>2.6905383191404422</c:v>
                </c:pt>
                <c:pt idx="7">
                  <c:v>1.8583186941758323</c:v>
                </c:pt>
                <c:pt idx="8">
                  <c:v>1.3299917199864706</c:v>
                </c:pt>
                <c:pt idx="9">
                  <c:v>0.88815916254148719</c:v>
                </c:pt>
                <c:pt idx="10">
                  <c:v>0.64107570015888304</c:v>
                </c:pt>
                <c:pt idx="11">
                  <c:v>0.57000825021975343</c:v>
                </c:pt>
                <c:pt idx="12">
                  <c:v>0.39873870378745446</c:v>
                </c:pt>
                <c:pt idx="13">
                  <c:v>0.15686271252243938</c:v>
                </c:pt>
                <c:pt idx="14">
                  <c:v>5.2641087853536188</c:v>
                </c:pt>
                <c:pt idx="15">
                  <c:v>64.733973396626752</c:v>
                </c:pt>
              </c:numCache>
            </c:numRef>
          </c:val>
          <c:extLst>
            <c:ext xmlns:c16="http://schemas.microsoft.com/office/drawing/2014/chart" uri="{C3380CC4-5D6E-409C-BE32-E72D297353CC}">
              <c16:uniqueId val="{00000000-2F15-4022-9FBC-E0C6D2B772CF}"/>
            </c:ext>
          </c:extLst>
        </c:ser>
        <c:dLbls>
          <c:dLblPos val="outEnd"/>
          <c:showLegendKey val="0"/>
          <c:showVal val="1"/>
          <c:showCatName val="0"/>
          <c:showSerName val="0"/>
          <c:showPercent val="0"/>
          <c:showBubbleSize val="0"/>
        </c:dLbls>
        <c:gapWidth val="50"/>
        <c:axId val="1895046175"/>
        <c:axId val="1895531375"/>
      </c:barChart>
      <c:catAx>
        <c:axId val="18950461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n-US"/>
          </a:p>
        </c:txPr>
        <c:crossAx val="1895531375"/>
        <c:crosses val="autoZero"/>
        <c:auto val="1"/>
        <c:lblAlgn val="ctr"/>
        <c:lblOffset val="100"/>
        <c:noMultiLvlLbl val="0"/>
      </c:catAx>
      <c:valAx>
        <c:axId val="1895531375"/>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n-US"/>
          </a:p>
        </c:txPr>
        <c:crossAx val="1895046175"/>
        <c:crosses val="autoZero"/>
        <c:crossBetween val="between"/>
        <c:majorUnit val="25"/>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100">
          <a:solidFill>
            <a:schemeClr val="tx1"/>
          </a:solidFill>
          <a:latin typeface="Helvetica" pitchFamily="2"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665720967720965"/>
          <c:y val="8.6745784988963487E-2"/>
          <c:w val="0.45482974754336064"/>
          <c:h val="0.84824948595663885"/>
        </c:manualLayout>
      </c:layout>
      <c:barChart>
        <c:barDir val="bar"/>
        <c:grouping val="clustered"/>
        <c:varyColors val="0"/>
        <c:ser>
          <c:idx val="0"/>
          <c:order val="0"/>
          <c:tx>
            <c:strRef>
              <c:f>Sheet1!$D$200</c:f>
              <c:strCache>
                <c:ptCount val="1"/>
                <c:pt idx="0">
                  <c:v>Kevad 2026</c:v>
                </c:pt>
              </c:strCache>
            </c:strRef>
          </c:tx>
          <c:spPr>
            <a:solidFill>
              <a:srgbClr val="B2182B"/>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Sheet1!$C$201:$C$212</c:f>
              <c:strCache>
                <c:ptCount val="12"/>
                <c:pt idx="0">
                  <c:v>Telesaated ja -uudised</c:v>
                </c:pt>
                <c:pt idx="1">
                  <c:v>Sotsiaalmeedia</c:v>
                </c:pt>
                <c:pt idx="2">
                  <c:v>Raadiosaated ja -uudised</c:v>
                </c:pt>
                <c:pt idx="3">
                  <c:v>Online uudiskanalid</c:v>
                </c:pt>
                <c:pt idx="4">
                  <c:v>Üleriiklikud paberväljaanded</c:v>
                </c:pt>
                <c:pt idx="5">
                  <c:v>Regionaalne meedia (vallaleht, linnaleht, maakonnaleht)</c:v>
                </c:pt>
                <c:pt idx="6">
                  <c:v>Projekti kodulehekülg</c:v>
                </c:pt>
                <c:pt idx="7">
                  <c:v>Valdade-linnade kodulehed</c:v>
                </c:pt>
                <c:pt idx="8">
                  <c:v>Eriväljaanne „Järgmine Peatus“</c:v>
                </c:pt>
                <c:pt idx="9">
                  <c:v>Otsepost ja -kirjad (infovoldikud postkastis)</c:v>
                </c:pt>
                <c:pt idx="10">
                  <c:v>Ei oska öelda</c:v>
                </c:pt>
                <c:pt idx="11">
                  <c:v>Ei soovi sel teemal infot</c:v>
                </c:pt>
              </c:strCache>
            </c:strRef>
          </c:cat>
          <c:val>
            <c:numRef>
              <c:f>Sheet1!$D$201:$D$212</c:f>
              <c:numCache>
                <c:formatCode>0</c:formatCode>
                <c:ptCount val="12"/>
                <c:pt idx="0">
                  <c:v>66</c:v>
                </c:pt>
                <c:pt idx="1">
                  <c:v>44</c:v>
                </c:pt>
                <c:pt idx="2">
                  <c:v>35</c:v>
                </c:pt>
                <c:pt idx="3">
                  <c:v>34</c:v>
                </c:pt>
                <c:pt idx="4">
                  <c:v>11</c:v>
                </c:pt>
                <c:pt idx="5" formatCode="General">
                  <c:v>5</c:v>
                </c:pt>
                <c:pt idx="6">
                  <c:v>4</c:v>
                </c:pt>
                <c:pt idx="7">
                  <c:v>2</c:v>
                </c:pt>
                <c:pt idx="8">
                  <c:v>1</c:v>
                </c:pt>
                <c:pt idx="9">
                  <c:v>1</c:v>
                </c:pt>
                <c:pt idx="10">
                  <c:v>2</c:v>
                </c:pt>
                <c:pt idx="11">
                  <c:v>2</c:v>
                </c:pt>
              </c:numCache>
            </c:numRef>
          </c:val>
          <c:extLst>
            <c:ext xmlns:c16="http://schemas.microsoft.com/office/drawing/2014/chart" uri="{C3380CC4-5D6E-409C-BE32-E72D297353CC}">
              <c16:uniqueId val="{00000000-DA90-47C5-99F9-BC3877E70E79}"/>
            </c:ext>
          </c:extLst>
        </c:ser>
        <c:ser>
          <c:idx val="1"/>
          <c:order val="1"/>
          <c:tx>
            <c:strRef>
              <c:f>Sheet1!$E$200</c:f>
              <c:strCache>
                <c:ptCount val="1"/>
                <c:pt idx="0">
                  <c:v>Kevad 2025</c:v>
                </c:pt>
              </c:strCache>
            </c:strRef>
          </c:tx>
          <c:spPr>
            <a:solidFill>
              <a:srgbClr val="67A9C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Sheet1!$C$201:$C$212</c:f>
              <c:strCache>
                <c:ptCount val="12"/>
                <c:pt idx="0">
                  <c:v>Telesaated ja -uudised</c:v>
                </c:pt>
                <c:pt idx="1">
                  <c:v>Sotsiaalmeedia</c:v>
                </c:pt>
                <c:pt idx="2">
                  <c:v>Raadiosaated ja -uudised</c:v>
                </c:pt>
                <c:pt idx="3">
                  <c:v>Online uudiskanalid</c:v>
                </c:pt>
                <c:pt idx="4">
                  <c:v>Üleriiklikud paberväljaanded</c:v>
                </c:pt>
                <c:pt idx="5">
                  <c:v>Regionaalne meedia (vallaleht, linnaleht, maakonnaleht)</c:v>
                </c:pt>
                <c:pt idx="6">
                  <c:v>Projekti kodulehekülg</c:v>
                </c:pt>
                <c:pt idx="7">
                  <c:v>Valdade-linnade kodulehed</c:v>
                </c:pt>
                <c:pt idx="8">
                  <c:v>Eriväljaanne „Järgmine Peatus“</c:v>
                </c:pt>
                <c:pt idx="9">
                  <c:v>Otsepost ja -kirjad (infovoldikud postkastis)</c:v>
                </c:pt>
                <c:pt idx="10">
                  <c:v>Ei oska öelda</c:v>
                </c:pt>
                <c:pt idx="11">
                  <c:v>Ei soovi sel teemal infot</c:v>
                </c:pt>
              </c:strCache>
            </c:strRef>
          </c:cat>
          <c:val>
            <c:numRef>
              <c:f>Sheet1!$E$201:$E$212</c:f>
              <c:numCache>
                <c:formatCode>0</c:formatCode>
                <c:ptCount val="12"/>
                <c:pt idx="0">
                  <c:v>46.338268651576797</c:v>
                </c:pt>
                <c:pt idx="1">
                  <c:v>31.173088017704448</c:v>
                </c:pt>
                <c:pt idx="2">
                  <c:v>30.019774764975264</c:v>
                </c:pt>
                <c:pt idx="3">
                  <c:v>29.089205963880712</c:v>
                </c:pt>
                <c:pt idx="4">
                  <c:v>8.6553479836475997</c:v>
                </c:pt>
                <c:pt idx="5">
                  <c:v>4.6728055354153257</c:v>
                </c:pt>
                <c:pt idx="6">
                  <c:v>3.5917432297690679</c:v>
                </c:pt>
                <c:pt idx="7">
                  <c:v>3.8688003328273326</c:v>
                </c:pt>
                <c:pt idx="8">
                  <c:v>0.73693424068158186</c:v>
                </c:pt>
                <c:pt idx="9">
                  <c:v>0.3025459222949643</c:v>
                </c:pt>
                <c:pt idx="10">
                  <c:v>6.7341638064249585</c:v>
                </c:pt>
              </c:numCache>
            </c:numRef>
          </c:val>
          <c:extLst>
            <c:ext xmlns:c16="http://schemas.microsoft.com/office/drawing/2014/chart" uri="{C3380CC4-5D6E-409C-BE32-E72D297353CC}">
              <c16:uniqueId val="{00000001-DA90-47C5-99F9-BC3877E70E79}"/>
            </c:ext>
          </c:extLst>
        </c:ser>
        <c:dLbls>
          <c:dLblPos val="outEnd"/>
          <c:showLegendKey val="0"/>
          <c:showVal val="1"/>
          <c:showCatName val="0"/>
          <c:showSerName val="0"/>
          <c:showPercent val="0"/>
          <c:showBubbleSize val="0"/>
        </c:dLbls>
        <c:gapWidth val="50"/>
        <c:axId val="1895046175"/>
        <c:axId val="1895531375"/>
      </c:barChart>
      <c:catAx>
        <c:axId val="18950461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895531375"/>
        <c:crosses val="autoZero"/>
        <c:auto val="1"/>
        <c:lblAlgn val="ctr"/>
        <c:lblOffset val="100"/>
        <c:noMultiLvlLbl val="0"/>
      </c:catAx>
      <c:valAx>
        <c:axId val="1895531375"/>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895046175"/>
        <c:crosses val="autoZero"/>
        <c:crossBetween val="between"/>
        <c:majorUnit val="25"/>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legend>
    <c:plotVisOnly val="1"/>
    <c:dispBlanksAs val="gap"/>
    <c:showDLblsOverMax val="0"/>
    <c:extLst/>
  </c:chart>
  <c:spPr>
    <a:solidFill>
      <a:schemeClr val="bg1"/>
    </a:solidFill>
    <a:ln w="9525" cap="flat" cmpd="sng" algn="ctr">
      <a:noFill/>
      <a:round/>
    </a:ln>
    <a:effectLst/>
  </c:spPr>
  <c:txPr>
    <a:bodyPr/>
    <a:lstStyle/>
    <a:p>
      <a:pPr>
        <a:defRPr sz="1100">
          <a:solidFill>
            <a:schemeClr val="tx1"/>
          </a:solidFill>
          <a:latin typeface="Helvetica" pitchFamily="2" charset="0"/>
        </a:defRPr>
      </a:pPr>
      <a:endParaRPr lang="et-E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629046369202"/>
          <c:y val="0.13871304479261629"/>
          <c:w val="0.50356073538480783"/>
          <c:h val="0.73724436215119182"/>
        </c:manualLayout>
      </c:layout>
      <c:barChart>
        <c:barDir val="bar"/>
        <c:grouping val="clustered"/>
        <c:varyColors val="0"/>
        <c:ser>
          <c:idx val="0"/>
          <c:order val="0"/>
          <c:tx>
            <c:strRef>
              <c:f>Sheet1!$D$404</c:f>
              <c:strCache>
                <c:ptCount val="1"/>
                <c:pt idx="0">
                  <c:v>2026 märts</c:v>
                </c:pt>
              </c:strCache>
            </c:strRef>
          </c:tx>
          <c:spPr>
            <a:solidFill>
              <a:srgbClr val="B2182B"/>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Sheet1!$C$405:$C$410</c:f>
              <c:strCache>
                <c:ptCount val="6"/>
                <c:pt idx="0">
                  <c:v>Erilehed </c:v>
                </c:pt>
                <c:pt idx="1">
                  <c:v>Otsepostitus (tavapostina)</c:v>
                </c:pt>
                <c:pt idx="2">
                  <c:v>Digitaalne uudiskiri e-mailina</c:v>
                </c:pt>
                <c:pt idx="3">
                  <c:v>Vallavalitsustele saadetav digitaalne kvartalikiri</c:v>
                </c:pt>
                <c:pt idx="4">
                  <c:v>Muu</c:v>
                </c:pt>
                <c:pt idx="5">
                  <c:v>Ei mäleta</c:v>
                </c:pt>
              </c:strCache>
            </c:strRef>
          </c:cat>
          <c:val>
            <c:numRef>
              <c:f>Sheet1!$D$405:$D$410</c:f>
              <c:numCache>
                <c:formatCode>0</c:formatCode>
                <c:ptCount val="6"/>
                <c:pt idx="0">
                  <c:v>7</c:v>
                </c:pt>
                <c:pt idx="1">
                  <c:v>8</c:v>
                </c:pt>
                <c:pt idx="2">
                  <c:v>5</c:v>
                </c:pt>
                <c:pt idx="3">
                  <c:v>3</c:v>
                </c:pt>
                <c:pt idx="4">
                  <c:v>23</c:v>
                </c:pt>
                <c:pt idx="5">
                  <c:v>46</c:v>
                </c:pt>
              </c:numCache>
            </c:numRef>
          </c:val>
          <c:extLst>
            <c:ext xmlns:c16="http://schemas.microsoft.com/office/drawing/2014/chart" uri="{C3380CC4-5D6E-409C-BE32-E72D297353CC}">
              <c16:uniqueId val="{00000000-F99A-432E-AA18-EAECE31B7DAB}"/>
            </c:ext>
          </c:extLst>
        </c:ser>
        <c:ser>
          <c:idx val="1"/>
          <c:order val="1"/>
          <c:tx>
            <c:strRef>
              <c:f>Sheet1!$E$404</c:f>
              <c:strCache>
                <c:ptCount val="1"/>
                <c:pt idx="0">
                  <c:v>2025 märts</c:v>
                </c:pt>
              </c:strCache>
            </c:strRef>
          </c:tx>
          <c:spPr>
            <a:solidFill>
              <a:srgbClr val="FDDBC7">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Sheet1!$C$405:$C$410</c:f>
              <c:strCache>
                <c:ptCount val="6"/>
                <c:pt idx="0">
                  <c:v>Erilehed </c:v>
                </c:pt>
                <c:pt idx="1">
                  <c:v>Otsepostitus (tavapostina)</c:v>
                </c:pt>
                <c:pt idx="2">
                  <c:v>Digitaalne uudiskiri e-mailina</c:v>
                </c:pt>
                <c:pt idx="3">
                  <c:v>Vallavalitsustele saadetav digitaalne kvartalikiri</c:v>
                </c:pt>
                <c:pt idx="4">
                  <c:v>Muu</c:v>
                </c:pt>
                <c:pt idx="5">
                  <c:v>Ei mäleta</c:v>
                </c:pt>
              </c:strCache>
            </c:strRef>
          </c:cat>
          <c:val>
            <c:numRef>
              <c:f>Sheet1!$E$405:$E$410</c:f>
              <c:numCache>
                <c:formatCode>0</c:formatCode>
                <c:ptCount val="6"/>
                <c:pt idx="0">
                  <c:v>16</c:v>
                </c:pt>
                <c:pt idx="1">
                  <c:v>8</c:v>
                </c:pt>
                <c:pt idx="2">
                  <c:v>3</c:v>
                </c:pt>
                <c:pt idx="3">
                  <c:v>3</c:v>
                </c:pt>
                <c:pt idx="4">
                  <c:v>11</c:v>
                </c:pt>
                <c:pt idx="5">
                  <c:v>62</c:v>
                </c:pt>
              </c:numCache>
            </c:numRef>
          </c:val>
          <c:extLst>
            <c:ext xmlns:c16="http://schemas.microsoft.com/office/drawing/2014/chart" uri="{C3380CC4-5D6E-409C-BE32-E72D297353CC}">
              <c16:uniqueId val="{00000001-F99A-432E-AA18-EAECE31B7DAB}"/>
            </c:ext>
          </c:extLst>
        </c:ser>
        <c:dLbls>
          <c:dLblPos val="outEnd"/>
          <c:showLegendKey val="0"/>
          <c:showVal val="1"/>
          <c:showCatName val="0"/>
          <c:showSerName val="0"/>
          <c:showPercent val="0"/>
          <c:showBubbleSize val="0"/>
        </c:dLbls>
        <c:gapWidth val="50"/>
        <c:axId val="1895046175"/>
        <c:axId val="1895531375"/>
      </c:barChart>
      <c:catAx>
        <c:axId val="18950461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895531375"/>
        <c:crosses val="autoZero"/>
        <c:auto val="1"/>
        <c:lblAlgn val="ctr"/>
        <c:lblOffset val="100"/>
        <c:noMultiLvlLbl val="0"/>
      </c:catAx>
      <c:valAx>
        <c:axId val="1895531375"/>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895046175"/>
        <c:crosses val="autoZero"/>
        <c:crossBetween val="between"/>
        <c:majorUnit val="25"/>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legend>
    <c:plotVisOnly val="1"/>
    <c:dispBlanksAs val="gap"/>
    <c:showDLblsOverMax val="0"/>
    <c:extLst/>
  </c:chart>
  <c:spPr>
    <a:solidFill>
      <a:schemeClr val="bg1"/>
    </a:solidFill>
    <a:ln w="9525" cap="flat" cmpd="sng" algn="ctr">
      <a:noFill/>
      <a:round/>
    </a:ln>
    <a:effectLst/>
  </c:spPr>
  <c:txPr>
    <a:bodyPr/>
    <a:lstStyle/>
    <a:p>
      <a:pPr>
        <a:defRPr sz="1100">
          <a:solidFill>
            <a:schemeClr val="tx1"/>
          </a:solidFill>
          <a:latin typeface="Helvetica" pitchFamily="2" charset="0"/>
        </a:defRPr>
      </a:pPr>
      <a:endParaRPr lang="et-E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621126672448"/>
          <c:y val="8.7324106596224582E-2"/>
          <c:w val="0.50356073538480783"/>
          <c:h val="0.84767122460363042"/>
        </c:manualLayout>
      </c:layout>
      <c:barChart>
        <c:barDir val="bar"/>
        <c:grouping val="clustered"/>
        <c:varyColors val="0"/>
        <c:ser>
          <c:idx val="0"/>
          <c:order val="0"/>
          <c:tx>
            <c:strRef>
              <c:f>Sheet1!$D$451</c:f>
              <c:strCache>
                <c:ptCount val="1"/>
                <c:pt idx="0">
                  <c:v>2026</c:v>
                </c:pt>
              </c:strCache>
            </c:strRef>
          </c:tx>
          <c:spPr>
            <a:solidFill>
              <a:srgbClr val="B2182B"/>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Sheet1!$C$452:$C$457</c:f>
              <c:strCache>
                <c:ptCount val="6"/>
                <c:pt idx="0">
                  <c:v>Ehitatakse Ülemiste terminali</c:v>
                </c:pt>
                <c:pt idx="1">
                  <c:v>Ehitatakse Rail Baltica põhitrassi</c:v>
                </c:pt>
                <c:pt idx="2">
                  <c:v>Ehitatakse kohalikke peatusi</c:v>
                </c:pt>
                <c:pt idx="3">
                  <c:v>Käib projekteerimine, ehitustööd pole alanud</c:v>
                </c:pt>
                <c:pt idx="4">
                  <c:v>Elektrifitseeritakse Tallinn-Haapsalu raudteed</c:v>
                </c:pt>
                <c:pt idx="5">
                  <c:v>Ei oska öelda, aga tean, et ehitatakse</c:v>
                </c:pt>
              </c:strCache>
            </c:strRef>
          </c:cat>
          <c:val>
            <c:numRef>
              <c:f>Sheet1!$D$452:$D$457</c:f>
              <c:numCache>
                <c:formatCode>General</c:formatCode>
                <c:ptCount val="6"/>
                <c:pt idx="0">
                  <c:v>42</c:v>
                </c:pt>
                <c:pt idx="1">
                  <c:v>42</c:v>
                </c:pt>
                <c:pt idx="2">
                  <c:v>21</c:v>
                </c:pt>
                <c:pt idx="3">
                  <c:v>4</c:v>
                </c:pt>
                <c:pt idx="4">
                  <c:v>2</c:v>
                </c:pt>
                <c:pt idx="5">
                  <c:v>35</c:v>
                </c:pt>
              </c:numCache>
            </c:numRef>
          </c:val>
          <c:extLst>
            <c:ext xmlns:c16="http://schemas.microsoft.com/office/drawing/2014/chart" uri="{C3380CC4-5D6E-409C-BE32-E72D297353CC}">
              <c16:uniqueId val="{00000000-E66B-4FC9-9E04-CED628F961E5}"/>
            </c:ext>
          </c:extLst>
        </c:ser>
        <c:ser>
          <c:idx val="1"/>
          <c:order val="1"/>
          <c:tx>
            <c:strRef>
              <c:f>Sheet1!$E$451</c:f>
              <c:strCache>
                <c:ptCount val="1"/>
                <c:pt idx="0">
                  <c:v>2025</c:v>
                </c:pt>
              </c:strCache>
            </c:strRef>
          </c:tx>
          <c:spPr>
            <a:solidFill>
              <a:srgbClr val="67A9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Sheet1!$C$452:$C$457</c:f>
              <c:strCache>
                <c:ptCount val="6"/>
                <c:pt idx="0">
                  <c:v>Ehitatakse Ülemiste terminali</c:v>
                </c:pt>
                <c:pt idx="1">
                  <c:v>Ehitatakse Rail Baltica põhitrassi</c:v>
                </c:pt>
                <c:pt idx="2">
                  <c:v>Ehitatakse kohalikke peatusi</c:v>
                </c:pt>
                <c:pt idx="3">
                  <c:v>Käib projekteerimine, ehitustööd pole alanud</c:v>
                </c:pt>
                <c:pt idx="4">
                  <c:v>Elektrifitseeritakse Tallinn-Haapsalu raudteed</c:v>
                </c:pt>
                <c:pt idx="5">
                  <c:v>Ei oska öelda, aga tean, et ehitatakse</c:v>
                </c:pt>
              </c:strCache>
            </c:strRef>
          </c:cat>
          <c:val>
            <c:numRef>
              <c:f>Sheet1!$E$452:$E$457</c:f>
              <c:numCache>
                <c:formatCode>General</c:formatCode>
                <c:ptCount val="6"/>
                <c:pt idx="0">
                  <c:v>32</c:v>
                </c:pt>
                <c:pt idx="1">
                  <c:v>31</c:v>
                </c:pt>
                <c:pt idx="2">
                  <c:v>17</c:v>
                </c:pt>
                <c:pt idx="3">
                  <c:v>14</c:v>
                </c:pt>
              </c:numCache>
            </c:numRef>
          </c:val>
          <c:extLst>
            <c:ext xmlns:c16="http://schemas.microsoft.com/office/drawing/2014/chart" uri="{C3380CC4-5D6E-409C-BE32-E72D297353CC}">
              <c16:uniqueId val="{00000001-E66B-4FC9-9E04-CED628F961E5}"/>
            </c:ext>
          </c:extLst>
        </c:ser>
        <c:ser>
          <c:idx val="2"/>
          <c:order val="2"/>
          <c:tx>
            <c:strRef>
              <c:f>Sheet1!$F$451</c:f>
              <c:strCache>
                <c:ptCount val="1"/>
                <c:pt idx="0">
                  <c:v>2024</c:v>
                </c:pt>
              </c:strCache>
            </c:strRef>
          </c:tx>
          <c:spPr>
            <a:solidFill>
              <a:srgbClr val="FDDBC7">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Sheet1!$C$452:$C$457</c:f>
              <c:strCache>
                <c:ptCount val="6"/>
                <c:pt idx="0">
                  <c:v>Ehitatakse Ülemiste terminali</c:v>
                </c:pt>
                <c:pt idx="1">
                  <c:v>Ehitatakse Rail Baltica põhitrassi</c:v>
                </c:pt>
                <c:pt idx="2">
                  <c:v>Ehitatakse kohalikke peatusi</c:v>
                </c:pt>
                <c:pt idx="3">
                  <c:v>Käib projekteerimine, ehitustööd pole alanud</c:v>
                </c:pt>
                <c:pt idx="4">
                  <c:v>Elektrifitseeritakse Tallinn-Haapsalu raudteed</c:v>
                </c:pt>
                <c:pt idx="5">
                  <c:v>Ei oska öelda, aga tean, et ehitatakse</c:v>
                </c:pt>
              </c:strCache>
            </c:strRef>
          </c:cat>
          <c:val>
            <c:numRef>
              <c:f>Sheet1!$F$452:$F$457</c:f>
              <c:numCache>
                <c:formatCode>General</c:formatCode>
                <c:ptCount val="6"/>
                <c:pt idx="0">
                  <c:v>28</c:v>
                </c:pt>
                <c:pt idx="1">
                  <c:v>13</c:v>
                </c:pt>
                <c:pt idx="2">
                  <c:v>14</c:v>
                </c:pt>
                <c:pt idx="3">
                  <c:v>22</c:v>
                </c:pt>
              </c:numCache>
            </c:numRef>
          </c:val>
          <c:extLst>
            <c:ext xmlns:c16="http://schemas.microsoft.com/office/drawing/2014/chart" uri="{C3380CC4-5D6E-409C-BE32-E72D297353CC}">
              <c16:uniqueId val="{00000002-E66B-4FC9-9E04-CED628F961E5}"/>
            </c:ext>
          </c:extLst>
        </c:ser>
        <c:dLbls>
          <c:dLblPos val="outEnd"/>
          <c:showLegendKey val="0"/>
          <c:showVal val="1"/>
          <c:showCatName val="0"/>
          <c:showSerName val="0"/>
          <c:showPercent val="0"/>
          <c:showBubbleSize val="0"/>
        </c:dLbls>
        <c:gapWidth val="50"/>
        <c:axId val="1895046175"/>
        <c:axId val="1895531375"/>
      </c:barChart>
      <c:catAx>
        <c:axId val="18950461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895531375"/>
        <c:crosses val="autoZero"/>
        <c:auto val="1"/>
        <c:lblAlgn val="ctr"/>
        <c:lblOffset val="100"/>
        <c:noMultiLvlLbl val="0"/>
      </c:catAx>
      <c:valAx>
        <c:axId val="1895531375"/>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895046175"/>
        <c:crosses val="autoZero"/>
        <c:crossBetween val="between"/>
        <c:majorUnit val="25"/>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legend>
    <c:plotVisOnly val="1"/>
    <c:dispBlanksAs val="gap"/>
    <c:showDLblsOverMax val="0"/>
    <c:extLst/>
  </c:chart>
  <c:spPr>
    <a:solidFill>
      <a:schemeClr val="bg1"/>
    </a:solidFill>
    <a:ln w="9525" cap="flat" cmpd="sng" algn="ctr">
      <a:noFill/>
      <a:round/>
    </a:ln>
    <a:effectLst/>
  </c:spPr>
  <c:txPr>
    <a:bodyPr/>
    <a:lstStyle/>
    <a:p>
      <a:pPr>
        <a:defRPr sz="1100">
          <a:solidFill>
            <a:schemeClr val="tx1"/>
          </a:solidFill>
          <a:latin typeface="Helvetica" pitchFamily="2" charset="0"/>
        </a:defRPr>
      </a:pPr>
      <a:endParaRPr lang="et-E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Sheet1!$D$549</c:f>
              <c:strCache>
                <c:ptCount val="1"/>
                <c:pt idx="0">
                  <c:v>Eesti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Helvetica" panose="020B0604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Sheet1!$C$550:$C$565</c:f>
              <c:strCache>
                <c:ptCount val="16"/>
                <c:pt idx="0">
                  <c:v>Ei oska öelda</c:v>
                </c:pt>
                <c:pt idx="1">
                  <c:v>Ei toeta</c:v>
                </c:pt>
                <c:pt idx="2">
                  <c:v>Toetan</c:v>
                </c:pt>
                <c:pt idx="3">
                  <c:v>TOETUS RAIL BALTICULE</c:v>
                </c:pt>
                <c:pt idx="4">
                  <c:v>Maa-asula</c:v>
                </c:pt>
                <c:pt idx="5">
                  <c:v>Väiksem linn või alev</c:v>
                </c:pt>
                <c:pt idx="6">
                  <c:v>Muu suur linn (Tartu, Pärnu, Narva, Kohtla-Järve)</c:v>
                </c:pt>
                <c:pt idx="7">
                  <c:v>Tallinn</c:v>
                </c:pt>
                <c:pt idx="8">
                  <c:v>ASULATÜÜP</c:v>
                </c:pt>
                <c:pt idx="9">
                  <c:v>Lõuna-Eesti</c:v>
                </c:pt>
                <c:pt idx="10">
                  <c:v>Kirde-Eesti</c:v>
                </c:pt>
                <c:pt idx="11">
                  <c:v>Kesk-Eesti</c:v>
                </c:pt>
                <c:pt idx="12">
                  <c:v>Lääne-Eesti</c:v>
                </c:pt>
                <c:pt idx="13">
                  <c:v>Põhja- Eesti</c:v>
                </c:pt>
                <c:pt idx="14">
                  <c:v>REGIOON</c:v>
                </c:pt>
                <c:pt idx="15">
                  <c:v>KÕIK</c:v>
                </c:pt>
              </c:strCache>
            </c:strRef>
          </c:cat>
          <c:val>
            <c:numRef>
              <c:f>Sheet1!$D$550:$D$565</c:f>
              <c:numCache>
                <c:formatCode>0</c:formatCode>
                <c:ptCount val="16"/>
                <c:pt idx="0">
                  <c:v>30.719152986059779</c:v>
                </c:pt>
                <c:pt idx="1">
                  <c:v>55.642510782529378</c:v>
                </c:pt>
                <c:pt idx="2">
                  <c:v>66.371024665692772</c:v>
                </c:pt>
                <c:pt idx="4">
                  <c:v>61.928776179353839</c:v>
                </c:pt>
                <c:pt idx="5">
                  <c:v>60.435951633808514</c:v>
                </c:pt>
                <c:pt idx="6">
                  <c:v>45.775221413033037</c:v>
                </c:pt>
                <c:pt idx="7">
                  <c:v>62.657387837845882</c:v>
                </c:pt>
                <c:pt idx="9">
                  <c:v>51.239142270538885</c:v>
                </c:pt>
                <c:pt idx="10">
                  <c:v>54.522592523485692</c:v>
                </c:pt>
                <c:pt idx="11">
                  <c:v>70.310493459395374</c:v>
                </c:pt>
                <c:pt idx="12">
                  <c:v>50.701606087905553</c:v>
                </c:pt>
                <c:pt idx="13">
                  <c:v>63.554540010417661</c:v>
                </c:pt>
                <c:pt idx="15">
                  <c:v>59.123964694978888</c:v>
                </c:pt>
              </c:numCache>
            </c:numRef>
          </c:val>
          <c:extLst>
            <c:ext xmlns:c16="http://schemas.microsoft.com/office/drawing/2014/chart" uri="{C3380CC4-5D6E-409C-BE32-E72D297353CC}">
              <c16:uniqueId val="{00000000-64D3-48FA-8BFB-318F87FE2398}"/>
            </c:ext>
          </c:extLst>
        </c:ser>
        <c:ser>
          <c:idx val="1"/>
          <c:order val="1"/>
          <c:tx>
            <c:strRef>
              <c:f>Sheet1!$E$549</c:f>
              <c:strCache>
                <c:ptCount val="1"/>
                <c:pt idx="0">
                  <c:v>Läti</c:v>
                </c:pt>
              </c:strCache>
            </c:strRef>
          </c:tx>
          <c:spPr>
            <a:solidFill>
              <a:srgbClr val="FDDB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Sheet1!$C$550:$C$565</c:f>
              <c:strCache>
                <c:ptCount val="16"/>
                <c:pt idx="0">
                  <c:v>Ei oska öelda</c:v>
                </c:pt>
                <c:pt idx="1">
                  <c:v>Ei toeta</c:v>
                </c:pt>
                <c:pt idx="2">
                  <c:v>Toetan</c:v>
                </c:pt>
                <c:pt idx="3">
                  <c:v>TOETUS RAIL BALTICULE</c:v>
                </c:pt>
                <c:pt idx="4">
                  <c:v>Maa-asula</c:v>
                </c:pt>
                <c:pt idx="5">
                  <c:v>Väiksem linn või alev</c:v>
                </c:pt>
                <c:pt idx="6">
                  <c:v>Muu suur linn (Tartu, Pärnu, Narva, Kohtla-Järve)</c:v>
                </c:pt>
                <c:pt idx="7">
                  <c:v>Tallinn</c:v>
                </c:pt>
                <c:pt idx="8">
                  <c:v>ASULATÜÜP</c:v>
                </c:pt>
                <c:pt idx="9">
                  <c:v>Lõuna-Eesti</c:v>
                </c:pt>
                <c:pt idx="10">
                  <c:v>Kirde-Eesti</c:v>
                </c:pt>
                <c:pt idx="11">
                  <c:v>Kesk-Eesti</c:v>
                </c:pt>
                <c:pt idx="12">
                  <c:v>Lääne-Eesti</c:v>
                </c:pt>
                <c:pt idx="13">
                  <c:v>Põhja- Eesti</c:v>
                </c:pt>
                <c:pt idx="14">
                  <c:v>REGIOON</c:v>
                </c:pt>
                <c:pt idx="15">
                  <c:v>KÕIK</c:v>
                </c:pt>
              </c:strCache>
            </c:strRef>
          </c:cat>
          <c:val>
            <c:numRef>
              <c:f>Sheet1!$E$550:$E$565</c:f>
              <c:numCache>
                <c:formatCode>0</c:formatCode>
                <c:ptCount val="16"/>
                <c:pt idx="0">
                  <c:v>5</c:v>
                </c:pt>
                <c:pt idx="1">
                  <c:v>2.2279629109969861</c:v>
                </c:pt>
                <c:pt idx="2">
                  <c:v>3.0042431402524952</c:v>
                </c:pt>
                <c:pt idx="4">
                  <c:v>2.7911160751103963</c:v>
                </c:pt>
                <c:pt idx="5">
                  <c:v>5.1530990112551533</c:v>
                </c:pt>
                <c:pt idx="6">
                  <c:v>3.9349478267668729</c:v>
                </c:pt>
                <c:pt idx="7">
                  <c:v>1.4328007186789782</c:v>
                </c:pt>
                <c:pt idx="9">
                  <c:v>4.2611577601654869</c:v>
                </c:pt>
                <c:pt idx="10">
                  <c:v>5.250668089497732</c:v>
                </c:pt>
                <c:pt idx="12">
                  <c:v>5.1791655468665025</c:v>
                </c:pt>
                <c:pt idx="13">
                  <c:v>1.8722582579014924</c:v>
                </c:pt>
                <c:pt idx="15">
                  <c:v>2.9106301008480124</c:v>
                </c:pt>
              </c:numCache>
            </c:numRef>
          </c:val>
          <c:extLst>
            <c:ext xmlns:c16="http://schemas.microsoft.com/office/drawing/2014/chart" uri="{C3380CC4-5D6E-409C-BE32-E72D297353CC}">
              <c16:uniqueId val="{00000001-64D3-48FA-8BFB-318F87FE2398}"/>
            </c:ext>
          </c:extLst>
        </c:ser>
        <c:ser>
          <c:idx val="2"/>
          <c:order val="2"/>
          <c:tx>
            <c:strRef>
              <c:f>Sheet1!$F$549</c:f>
              <c:strCache>
                <c:ptCount val="1"/>
                <c:pt idx="0">
                  <c:v>Leedu</c:v>
                </c:pt>
              </c:strCache>
            </c:strRef>
          </c:tx>
          <c:spPr>
            <a:solidFill>
              <a:srgbClr val="67A9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Sheet1!$C$550:$C$565</c:f>
              <c:strCache>
                <c:ptCount val="16"/>
                <c:pt idx="0">
                  <c:v>Ei oska öelda</c:v>
                </c:pt>
                <c:pt idx="1">
                  <c:v>Ei toeta</c:v>
                </c:pt>
                <c:pt idx="2">
                  <c:v>Toetan</c:v>
                </c:pt>
                <c:pt idx="3">
                  <c:v>TOETUS RAIL BALTICULE</c:v>
                </c:pt>
                <c:pt idx="4">
                  <c:v>Maa-asula</c:v>
                </c:pt>
                <c:pt idx="5">
                  <c:v>Väiksem linn või alev</c:v>
                </c:pt>
                <c:pt idx="6">
                  <c:v>Muu suur linn (Tartu, Pärnu, Narva, Kohtla-Järve)</c:v>
                </c:pt>
                <c:pt idx="7">
                  <c:v>Tallinn</c:v>
                </c:pt>
                <c:pt idx="8">
                  <c:v>ASULATÜÜP</c:v>
                </c:pt>
                <c:pt idx="9">
                  <c:v>Lõuna-Eesti</c:v>
                </c:pt>
                <c:pt idx="10">
                  <c:v>Kirde-Eesti</c:v>
                </c:pt>
                <c:pt idx="11">
                  <c:v>Kesk-Eesti</c:v>
                </c:pt>
                <c:pt idx="12">
                  <c:v>Lääne-Eesti</c:v>
                </c:pt>
                <c:pt idx="13">
                  <c:v>Põhja- Eesti</c:v>
                </c:pt>
                <c:pt idx="14">
                  <c:v>REGIOON</c:v>
                </c:pt>
                <c:pt idx="15">
                  <c:v>KÕIK</c:v>
                </c:pt>
              </c:strCache>
            </c:strRef>
          </c:cat>
          <c:val>
            <c:numRef>
              <c:f>Sheet1!$F$550:$F$565</c:f>
              <c:numCache>
                <c:formatCode>0</c:formatCode>
                <c:ptCount val="16"/>
                <c:pt idx="0">
                  <c:v>12.653573243645683</c:v>
                </c:pt>
                <c:pt idx="1">
                  <c:v>6.9594233789566005</c:v>
                </c:pt>
                <c:pt idx="2">
                  <c:v>12.138894862744454</c:v>
                </c:pt>
                <c:pt idx="4">
                  <c:v>6.8046314200654141</c:v>
                </c:pt>
                <c:pt idx="5">
                  <c:v>13.574254453644054</c:v>
                </c:pt>
                <c:pt idx="6">
                  <c:v>17.75463734021907</c:v>
                </c:pt>
                <c:pt idx="7">
                  <c:v>7.9635572876830123</c:v>
                </c:pt>
                <c:pt idx="9">
                  <c:v>14.053867040165759</c:v>
                </c:pt>
                <c:pt idx="10">
                  <c:v>12.224390458917295</c:v>
                </c:pt>
                <c:pt idx="11">
                  <c:v>10.45367710480868</c:v>
                </c:pt>
                <c:pt idx="12">
                  <c:v>10.556568483549936</c:v>
                </c:pt>
                <c:pt idx="13">
                  <c:v>7.8841803946266724</c:v>
                </c:pt>
                <c:pt idx="15">
                  <c:v>10.218629779350113</c:v>
                </c:pt>
              </c:numCache>
            </c:numRef>
          </c:val>
          <c:extLst>
            <c:ext xmlns:c16="http://schemas.microsoft.com/office/drawing/2014/chart" uri="{C3380CC4-5D6E-409C-BE32-E72D297353CC}">
              <c16:uniqueId val="{00000002-64D3-48FA-8BFB-318F87FE2398}"/>
            </c:ext>
          </c:extLst>
        </c:ser>
        <c:ser>
          <c:idx val="3"/>
          <c:order val="3"/>
          <c:tx>
            <c:strRef>
              <c:f>Sheet1!$G$549</c:f>
              <c:strCache>
                <c:ptCount val="1"/>
                <c:pt idx="0">
                  <c:v>Ei oska öelda</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Sheet1!$C$550:$C$565</c:f>
              <c:strCache>
                <c:ptCount val="16"/>
                <c:pt idx="0">
                  <c:v>Ei oska öelda</c:v>
                </c:pt>
                <c:pt idx="1">
                  <c:v>Ei toeta</c:v>
                </c:pt>
                <c:pt idx="2">
                  <c:v>Toetan</c:v>
                </c:pt>
                <c:pt idx="3">
                  <c:v>TOETUS RAIL BALTICULE</c:v>
                </c:pt>
                <c:pt idx="4">
                  <c:v>Maa-asula</c:v>
                </c:pt>
                <c:pt idx="5">
                  <c:v>Väiksem linn või alev</c:v>
                </c:pt>
                <c:pt idx="6">
                  <c:v>Muu suur linn (Tartu, Pärnu, Narva, Kohtla-Järve)</c:v>
                </c:pt>
                <c:pt idx="7">
                  <c:v>Tallinn</c:v>
                </c:pt>
                <c:pt idx="8">
                  <c:v>ASULATÜÜP</c:v>
                </c:pt>
                <c:pt idx="9">
                  <c:v>Lõuna-Eesti</c:v>
                </c:pt>
                <c:pt idx="10">
                  <c:v>Kirde-Eesti</c:v>
                </c:pt>
                <c:pt idx="11">
                  <c:v>Kesk-Eesti</c:v>
                </c:pt>
                <c:pt idx="12">
                  <c:v>Lääne-Eesti</c:v>
                </c:pt>
                <c:pt idx="13">
                  <c:v>Põhja- Eesti</c:v>
                </c:pt>
                <c:pt idx="14">
                  <c:v>REGIOON</c:v>
                </c:pt>
                <c:pt idx="15">
                  <c:v>KÕIK</c:v>
                </c:pt>
              </c:strCache>
            </c:strRef>
          </c:cat>
          <c:val>
            <c:numRef>
              <c:f>Sheet1!$G$550:$G$565</c:f>
              <c:numCache>
                <c:formatCode>0</c:formatCode>
                <c:ptCount val="16"/>
                <c:pt idx="0">
                  <c:v>51.365068679849948</c:v>
                </c:pt>
                <c:pt idx="1">
                  <c:v>35.17010292751705</c:v>
                </c:pt>
                <c:pt idx="2">
                  <c:v>18.4858373313103</c:v>
                </c:pt>
                <c:pt idx="4">
                  <c:v>28.47547632547036</c:v>
                </c:pt>
                <c:pt idx="5">
                  <c:v>20.836694901292237</c:v>
                </c:pt>
                <c:pt idx="6">
                  <c:v>32.535193419981077</c:v>
                </c:pt>
                <c:pt idx="7">
                  <c:v>27.946254155792072</c:v>
                </c:pt>
                <c:pt idx="9">
                  <c:v>30.445832929129946</c:v>
                </c:pt>
                <c:pt idx="10">
                  <c:v>28.002348928099337</c:v>
                </c:pt>
                <c:pt idx="11">
                  <c:v>19.235829435796006</c:v>
                </c:pt>
                <c:pt idx="12">
                  <c:v>33.562659881678051</c:v>
                </c:pt>
                <c:pt idx="13">
                  <c:v>26.68902133705415</c:v>
                </c:pt>
                <c:pt idx="15">
                  <c:v>27.746775424823028</c:v>
                </c:pt>
              </c:numCache>
            </c:numRef>
          </c:val>
          <c:extLst>
            <c:ext xmlns:c16="http://schemas.microsoft.com/office/drawing/2014/chart" uri="{C3380CC4-5D6E-409C-BE32-E72D297353CC}">
              <c16:uniqueId val="{00000003-64D3-48FA-8BFB-318F87FE2398}"/>
            </c:ext>
          </c:extLst>
        </c:ser>
        <c:dLbls>
          <c:dLblPos val="ctr"/>
          <c:showLegendKey val="0"/>
          <c:showVal val="1"/>
          <c:showCatName val="0"/>
          <c:showSerName val="0"/>
          <c:showPercent val="0"/>
          <c:showBubbleSize val="0"/>
        </c:dLbls>
        <c:gapWidth val="50"/>
        <c:overlap val="100"/>
        <c:axId val="895684416"/>
        <c:axId val="895684832"/>
      </c:barChart>
      <c:catAx>
        <c:axId val="895684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120" normalizeH="0" baseline="0">
                <a:solidFill>
                  <a:schemeClr val="tx2"/>
                </a:solidFill>
                <a:latin typeface="Helvetica" panose="020B0604020202030204" pitchFamily="34" charset="0"/>
                <a:ea typeface="+mn-ea"/>
                <a:cs typeface="+mn-cs"/>
              </a:defRPr>
            </a:pPr>
            <a:endParaRPr lang="en-US"/>
          </a:p>
        </c:txPr>
        <c:crossAx val="895684832"/>
        <c:crosses val="autoZero"/>
        <c:auto val="1"/>
        <c:lblAlgn val="ctr"/>
        <c:lblOffset val="100"/>
        <c:noMultiLvlLbl val="0"/>
      </c:catAx>
      <c:valAx>
        <c:axId val="895684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2"/>
                </a:solidFill>
                <a:latin typeface="Helvetica" panose="020B0604020202030204" pitchFamily="34" charset="0"/>
                <a:ea typeface="+mn-ea"/>
                <a:cs typeface="+mn-cs"/>
              </a:defRPr>
            </a:pPr>
            <a:endParaRPr lang="en-US"/>
          </a:p>
        </c:txPr>
        <c:crossAx val="895684416"/>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Helvetica" panose="020B0604020202030204" pitchFamily="34" charset="0"/>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Sheet1!$D$615</c:f>
              <c:strCache>
                <c:ptCount val="1"/>
                <c:pt idx="0">
                  <c:v>Täiesti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Helvetica" panose="020B0604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Sheet1!$C$616:$C$630</c:f>
              <c:strCache>
                <c:ptCount val="15"/>
                <c:pt idx="0">
                  <c:v>kõrgharidus </c:v>
                </c:pt>
                <c:pt idx="1">
                  <c:v>keskharidus või keskeri</c:v>
                </c:pt>
                <c:pt idx="2">
                  <c:v>alg-, põhiharidus </c:v>
                </c:pt>
                <c:pt idx="3">
                  <c:v>HARIDUS</c:v>
                </c:pt>
                <c:pt idx="4">
                  <c:v>Vene</c:v>
                </c:pt>
                <c:pt idx="5">
                  <c:v>Eesti</c:v>
                </c:pt>
                <c:pt idx="6">
                  <c:v>KEEL</c:v>
                </c:pt>
                <c:pt idx="7">
                  <c:v>50-74</c:v>
                </c:pt>
                <c:pt idx="8">
                  <c:v>30-49</c:v>
                </c:pt>
                <c:pt idx="9">
                  <c:v>15-29</c:v>
                </c:pt>
                <c:pt idx="10">
                  <c:v>VANUS</c:v>
                </c:pt>
                <c:pt idx="11">
                  <c:v>Naine</c:v>
                </c:pt>
                <c:pt idx="12">
                  <c:v>Mees</c:v>
                </c:pt>
                <c:pt idx="13">
                  <c:v>SUGU</c:v>
                </c:pt>
                <c:pt idx="14">
                  <c:v>KÕIK</c:v>
                </c:pt>
              </c:strCache>
            </c:strRef>
          </c:cat>
          <c:val>
            <c:numRef>
              <c:f>Sheet1!$D$616:$D$630</c:f>
              <c:numCache>
                <c:formatCode>0</c:formatCode>
                <c:ptCount val="15"/>
                <c:pt idx="0">
                  <c:v>11.285834890960023</c:v>
                </c:pt>
                <c:pt idx="1">
                  <c:v>7.9951425342196902</c:v>
                </c:pt>
                <c:pt idx="2">
                  <c:v>1.6138904176874436</c:v>
                </c:pt>
                <c:pt idx="4">
                  <c:v>7.3467707430167808</c:v>
                </c:pt>
                <c:pt idx="5">
                  <c:v>8.0755670405681759</c:v>
                </c:pt>
                <c:pt idx="7">
                  <c:v>6.8407677095020167</c:v>
                </c:pt>
                <c:pt idx="8">
                  <c:v>8.068134159354921</c:v>
                </c:pt>
                <c:pt idx="9">
                  <c:v>9.3258393298850493</c:v>
                </c:pt>
                <c:pt idx="11">
                  <c:v>6.7762616198581567</c:v>
                </c:pt>
                <c:pt idx="12">
                  <c:v>8.910824005535634</c:v>
                </c:pt>
                <c:pt idx="14">
                  <c:v>7.8329645047827743</c:v>
                </c:pt>
              </c:numCache>
            </c:numRef>
          </c:val>
          <c:extLst>
            <c:ext xmlns:c16="http://schemas.microsoft.com/office/drawing/2014/chart" uri="{C3380CC4-5D6E-409C-BE32-E72D297353CC}">
              <c16:uniqueId val="{00000000-FB0B-4F37-8F64-EDD65451D2E2}"/>
            </c:ext>
          </c:extLst>
        </c:ser>
        <c:ser>
          <c:idx val="1"/>
          <c:order val="1"/>
          <c:tx>
            <c:strRef>
              <c:f>Sheet1!$E$615</c:f>
              <c:strCache>
                <c:ptCount val="1"/>
                <c:pt idx="0">
                  <c:v>Pigem usaldan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Sheet1!$C$616:$C$630</c:f>
              <c:strCache>
                <c:ptCount val="15"/>
                <c:pt idx="0">
                  <c:v>kõrgharidus </c:v>
                </c:pt>
                <c:pt idx="1">
                  <c:v>keskharidus või keskeri</c:v>
                </c:pt>
                <c:pt idx="2">
                  <c:v>alg-, põhiharidus </c:v>
                </c:pt>
                <c:pt idx="3">
                  <c:v>HARIDUS</c:v>
                </c:pt>
                <c:pt idx="4">
                  <c:v>Vene</c:v>
                </c:pt>
                <c:pt idx="5">
                  <c:v>Eesti</c:v>
                </c:pt>
                <c:pt idx="6">
                  <c:v>KEEL</c:v>
                </c:pt>
                <c:pt idx="7">
                  <c:v>50-74</c:v>
                </c:pt>
                <c:pt idx="8">
                  <c:v>30-49</c:v>
                </c:pt>
                <c:pt idx="9">
                  <c:v>15-29</c:v>
                </c:pt>
                <c:pt idx="10">
                  <c:v>VANUS</c:v>
                </c:pt>
                <c:pt idx="11">
                  <c:v>Naine</c:v>
                </c:pt>
                <c:pt idx="12">
                  <c:v>Mees</c:v>
                </c:pt>
                <c:pt idx="13">
                  <c:v>SUGU</c:v>
                </c:pt>
                <c:pt idx="14">
                  <c:v>KÕIK</c:v>
                </c:pt>
              </c:strCache>
            </c:strRef>
          </c:cat>
          <c:val>
            <c:numRef>
              <c:f>Sheet1!$E$616:$E$630</c:f>
              <c:numCache>
                <c:formatCode>0</c:formatCode>
                <c:ptCount val="15"/>
                <c:pt idx="0">
                  <c:v>45.437737400363361</c:v>
                </c:pt>
                <c:pt idx="1">
                  <c:v>33.904659330989602</c:v>
                </c:pt>
                <c:pt idx="2">
                  <c:v>32.290381125277079</c:v>
                </c:pt>
                <c:pt idx="4">
                  <c:v>26.765739466062957</c:v>
                </c:pt>
                <c:pt idx="5">
                  <c:v>42.37627773418852</c:v>
                </c:pt>
                <c:pt idx="7">
                  <c:v>32.837752183706272</c:v>
                </c:pt>
                <c:pt idx="8">
                  <c:v>34.459156911964861</c:v>
                </c:pt>
                <c:pt idx="9">
                  <c:v>50.653595093376573</c:v>
                </c:pt>
                <c:pt idx="11">
                  <c:v>37.106406525435773</c:v>
                </c:pt>
                <c:pt idx="12">
                  <c:v>37.254711593824432</c:v>
                </c:pt>
                <c:pt idx="14">
                  <c:v>37.179824100235571</c:v>
                </c:pt>
              </c:numCache>
            </c:numRef>
          </c:val>
          <c:extLst>
            <c:ext xmlns:c16="http://schemas.microsoft.com/office/drawing/2014/chart" uri="{C3380CC4-5D6E-409C-BE32-E72D297353CC}">
              <c16:uniqueId val="{00000001-FB0B-4F37-8F64-EDD65451D2E2}"/>
            </c:ext>
          </c:extLst>
        </c:ser>
        <c:ser>
          <c:idx val="2"/>
          <c:order val="2"/>
          <c:tx>
            <c:strRef>
              <c:f>Sheet1!$F$615</c:f>
              <c:strCache>
                <c:ptCount val="1"/>
                <c:pt idx="0">
                  <c:v>Pigem ei usalda</c:v>
                </c:pt>
              </c:strCache>
            </c:strRef>
          </c:tx>
          <c:spPr>
            <a:solidFill>
              <a:srgbClr val="D1E5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Sheet1!$C$616:$C$630</c:f>
              <c:strCache>
                <c:ptCount val="15"/>
                <c:pt idx="0">
                  <c:v>kõrgharidus </c:v>
                </c:pt>
                <c:pt idx="1">
                  <c:v>keskharidus või keskeri</c:v>
                </c:pt>
                <c:pt idx="2">
                  <c:v>alg-, põhiharidus </c:v>
                </c:pt>
                <c:pt idx="3">
                  <c:v>HARIDUS</c:v>
                </c:pt>
                <c:pt idx="4">
                  <c:v>Vene</c:v>
                </c:pt>
                <c:pt idx="5">
                  <c:v>Eesti</c:v>
                </c:pt>
                <c:pt idx="6">
                  <c:v>KEEL</c:v>
                </c:pt>
                <c:pt idx="7">
                  <c:v>50-74</c:v>
                </c:pt>
                <c:pt idx="8">
                  <c:v>30-49</c:v>
                </c:pt>
                <c:pt idx="9">
                  <c:v>15-29</c:v>
                </c:pt>
                <c:pt idx="10">
                  <c:v>VANUS</c:v>
                </c:pt>
                <c:pt idx="11">
                  <c:v>Naine</c:v>
                </c:pt>
                <c:pt idx="12">
                  <c:v>Mees</c:v>
                </c:pt>
                <c:pt idx="13">
                  <c:v>SUGU</c:v>
                </c:pt>
                <c:pt idx="14">
                  <c:v>KÕIK</c:v>
                </c:pt>
              </c:strCache>
            </c:strRef>
          </c:cat>
          <c:val>
            <c:numRef>
              <c:f>Sheet1!$F$616:$F$630</c:f>
              <c:numCache>
                <c:formatCode>0</c:formatCode>
                <c:ptCount val="15"/>
                <c:pt idx="0">
                  <c:v>9.8626504646832878</c:v>
                </c:pt>
                <c:pt idx="1">
                  <c:v>14.879982418581607</c:v>
                </c:pt>
                <c:pt idx="2">
                  <c:v>21.090376206249811</c:v>
                </c:pt>
                <c:pt idx="4">
                  <c:v>14.46110362229126</c:v>
                </c:pt>
                <c:pt idx="5">
                  <c:v>14.48255800122503</c:v>
                </c:pt>
                <c:pt idx="7">
                  <c:v>15.31821820858468</c:v>
                </c:pt>
                <c:pt idx="8">
                  <c:v>13.704624033065167</c:v>
                </c:pt>
                <c:pt idx="9">
                  <c:v>14.264258079380101</c:v>
                </c:pt>
                <c:pt idx="11">
                  <c:v>12.943382765449311</c:v>
                </c:pt>
                <c:pt idx="12">
                  <c:v>16.038123096033537</c:v>
                </c:pt>
                <c:pt idx="14">
                  <c:v>14.475416243301018</c:v>
                </c:pt>
              </c:numCache>
            </c:numRef>
          </c:val>
          <c:extLst>
            <c:ext xmlns:c16="http://schemas.microsoft.com/office/drawing/2014/chart" uri="{C3380CC4-5D6E-409C-BE32-E72D297353CC}">
              <c16:uniqueId val="{00000002-FB0B-4F37-8F64-EDD65451D2E2}"/>
            </c:ext>
          </c:extLst>
        </c:ser>
        <c:ser>
          <c:idx val="3"/>
          <c:order val="3"/>
          <c:tx>
            <c:strRef>
              <c:f>Sheet1!$G$615</c:f>
              <c:strCache>
                <c:ptCount val="1"/>
                <c:pt idx="0">
                  <c:v>Üldse ei usalda</c:v>
                </c:pt>
              </c:strCache>
            </c:strRef>
          </c:tx>
          <c:spPr>
            <a:solidFill>
              <a:srgbClr val="67A9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Sheet1!$C$616:$C$630</c:f>
              <c:strCache>
                <c:ptCount val="15"/>
                <c:pt idx="0">
                  <c:v>kõrgharidus </c:v>
                </c:pt>
                <c:pt idx="1">
                  <c:v>keskharidus või keskeri</c:v>
                </c:pt>
                <c:pt idx="2">
                  <c:v>alg-, põhiharidus </c:v>
                </c:pt>
                <c:pt idx="3">
                  <c:v>HARIDUS</c:v>
                </c:pt>
                <c:pt idx="4">
                  <c:v>Vene</c:v>
                </c:pt>
                <c:pt idx="5">
                  <c:v>Eesti</c:v>
                </c:pt>
                <c:pt idx="6">
                  <c:v>KEEL</c:v>
                </c:pt>
                <c:pt idx="7">
                  <c:v>50-74</c:v>
                </c:pt>
                <c:pt idx="8">
                  <c:v>30-49</c:v>
                </c:pt>
                <c:pt idx="9">
                  <c:v>15-29</c:v>
                </c:pt>
                <c:pt idx="10">
                  <c:v>VANUS</c:v>
                </c:pt>
                <c:pt idx="11">
                  <c:v>Naine</c:v>
                </c:pt>
                <c:pt idx="12">
                  <c:v>Mees</c:v>
                </c:pt>
                <c:pt idx="13">
                  <c:v>SUGU</c:v>
                </c:pt>
                <c:pt idx="14">
                  <c:v>KÕIK</c:v>
                </c:pt>
              </c:strCache>
            </c:strRef>
          </c:cat>
          <c:val>
            <c:numRef>
              <c:f>Sheet1!$G$616:$G$630</c:f>
              <c:numCache>
                <c:formatCode>0</c:formatCode>
                <c:ptCount val="15"/>
                <c:pt idx="0">
                  <c:v>12.34922955321057</c:v>
                </c:pt>
                <c:pt idx="1">
                  <c:v>17.831465248534585</c:v>
                </c:pt>
                <c:pt idx="2">
                  <c:v>19.841124619700555</c:v>
                </c:pt>
                <c:pt idx="4">
                  <c:v>24.366217743772673</c:v>
                </c:pt>
                <c:pt idx="5">
                  <c:v>12.581979831793923</c:v>
                </c:pt>
                <c:pt idx="7">
                  <c:v>19.44949098713289</c:v>
                </c:pt>
                <c:pt idx="8">
                  <c:v>20.406816623783897</c:v>
                </c:pt>
                <c:pt idx="9">
                  <c:v>3.5596680838924448</c:v>
                </c:pt>
                <c:pt idx="11">
                  <c:v>13.044468160894555</c:v>
                </c:pt>
                <c:pt idx="12">
                  <c:v>20.03427150130862</c:v>
                </c:pt>
                <c:pt idx="14">
                  <c:v>16.504730275710656</c:v>
                </c:pt>
              </c:numCache>
            </c:numRef>
          </c:val>
          <c:extLst>
            <c:ext xmlns:c16="http://schemas.microsoft.com/office/drawing/2014/chart" uri="{C3380CC4-5D6E-409C-BE32-E72D297353CC}">
              <c16:uniqueId val="{00000003-FB0B-4F37-8F64-EDD65451D2E2}"/>
            </c:ext>
          </c:extLst>
        </c:ser>
        <c:ser>
          <c:idx val="4"/>
          <c:order val="4"/>
          <c:tx>
            <c:strRef>
              <c:f>Sheet1!$H$615</c:f>
              <c:strCache>
                <c:ptCount val="1"/>
                <c:pt idx="0">
                  <c:v>Ei oska öelda</c:v>
                </c:pt>
              </c:strCache>
            </c:strRef>
          </c:tx>
          <c:spPr>
            <a:solidFill>
              <a:srgbClr val="FFFFFF">
                <a:lumMod val="6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Sheet1!$C$616:$C$630</c:f>
              <c:strCache>
                <c:ptCount val="15"/>
                <c:pt idx="0">
                  <c:v>kõrgharidus </c:v>
                </c:pt>
                <c:pt idx="1">
                  <c:v>keskharidus või keskeri</c:v>
                </c:pt>
                <c:pt idx="2">
                  <c:v>alg-, põhiharidus </c:v>
                </c:pt>
                <c:pt idx="3">
                  <c:v>HARIDUS</c:v>
                </c:pt>
                <c:pt idx="4">
                  <c:v>Vene</c:v>
                </c:pt>
                <c:pt idx="5">
                  <c:v>Eesti</c:v>
                </c:pt>
                <c:pt idx="6">
                  <c:v>KEEL</c:v>
                </c:pt>
                <c:pt idx="7">
                  <c:v>50-74</c:v>
                </c:pt>
                <c:pt idx="8">
                  <c:v>30-49</c:v>
                </c:pt>
                <c:pt idx="9">
                  <c:v>15-29</c:v>
                </c:pt>
                <c:pt idx="10">
                  <c:v>VANUS</c:v>
                </c:pt>
                <c:pt idx="11">
                  <c:v>Naine</c:v>
                </c:pt>
                <c:pt idx="12">
                  <c:v>Mees</c:v>
                </c:pt>
                <c:pt idx="13">
                  <c:v>SUGU</c:v>
                </c:pt>
                <c:pt idx="14">
                  <c:v>KÕIK</c:v>
                </c:pt>
              </c:strCache>
            </c:strRef>
          </c:cat>
          <c:val>
            <c:numRef>
              <c:f>Sheet1!$H$616:$H$630</c:f>
              <c:numCache>
                <c:formatCode>0</c:formatCode>
                <c:ptCount val="15"/>
                <c:pt idx="0">
                  <c:v>21.064547690782721</c:v>
                </c:pt>
                <c:pt idx="1">
                  <c:v>25.388750467674356</c:v>
                </c:pt>
                <c:pt idx="2">
                  <c:v>25.164227631085119</c:v>
                </c:pt>
                <c:pt idx="4">
                  <c:v>27.060168424856251</c:v>
                </c:pt>
                <c:pt idx="5">
                  <c:v>22.48361739222425</c:v>
                </c:pt>
                <c:pt idx="7">
                  <c:v>25.553770911074153</c:v>
                </c:pt>
                <c:pt idx="8">
                  <c:v>23.361268271831104</c:v>
                </c:pt>
                <c:pt idx="9">
                  <c:v>22.196639413465832</c:v>
                </c:pt>
                <c:pt idx="11">
                  <c:v>30.129480928362018</c:v>
                </c:pt>
                <c:pt idx="12">
                  <c:v>17.762069803297852</c:v>
                </c:pt>
                <c:pt idx="14">
                  <c:v>24.007064875969956</c:v>
                </c:pt>
              </c:numCache>
            </c:numRef>
          </c:val>
          <c:extLst>
            <c:ext xmlns:c16="http://schemas.microsoft.com/office/drawing/2014/chart" uri="{C3380CC4-5D6E-409C-BE32-E72D297353CC}">
              <c16:uniqueId val="{00000004-FB0B-4F37-8F64-EDD65451D2E2}"/>
            </c:ext>
          </c:extLst>
        </c:ser>
        <c:dLbls>
          <c:dLblPos val="ctr"/>
          <c:showLegendKey val="0"/>
          <c:showVal val="1"/>
          <c:showCatName val="0"/>
          <c:showSerName val="0"/>
          <c:showPercent val="0"/>
          <c:showBubbleSize val="0"/>
        </c:dLbls>
        <c:gapWidth val="50"/>
        <c:overlap val="100"/>
        <c:axId val="895684416"/>
        <c:axId val="895684832"/>
      </c:barChart>
      <c:catAx>
        <c:axId val="895684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120" normalizeH="0" baseline="0">
                <a:solidFill>
                  <a:schemeClr val="tx2"/>
                </a:solidFill>
                <a:latin typeface="Helvetica" panose="020B0604020202030204" pitchFamily="34" charset="0"/>
                <a:ea typeface="+mn-ea"/>
                <a:cs typeface="+mn-cs"/>
              </a:defRPr>
            </a:pPr>
            <a:endParaRPr lang="en-US"/>
          </a:p>
        </c:txPr>
        <c:crossAx val="895684832"/>
        <c:crosses val="autoZero"/>
        <c:auto val="1"/>
        <c:lblAlgn val="ctr"/>
        <c:lblOffset val="100"/>
        <c:noMultiLvlLbl val="0"/>
      </c:catAx>
      <c:valAx>
        <c:axId val="895684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2"/>
                </a:solidFill>
                <a:latin typeface="Helvetica" panose="020B0604020202030204" pitchFamily="34" charset="0"/>
                <a:ea typeface="+mn-ea"/>
                <a:cs typeface="+mn-cs"/>
              </a:defRPr>
            </a:pPr>
            <a:endParaRPr lang="en-US"/>
          </a:p>
        </c:txPr>
        <c:crossAx val="895684416"/>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Helvetica" panose="020B0604020202030204" pitchFamily="34" charset="0"/>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599500948359888"/>
          <c:y val="5.0875613151664827E-2"/>
          <c:w val="0.42549191366487515"/>
          <c:h val="0.88411969819170633"/>
        </c:manualLayout>
      </c:layout>
      <c:barChart>
        <c:barDir val="bar"/>
        <c:grouping val="clustered"/>
        <c:varyColors val="0"/>
        <c:ser>
          <c:idx val="0"/>
          <c:order val="0"/>
          <c:spPr>
            <a:solidFill>
              <a:srgbClr val="B2182B"/>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Helvetic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Sheet1!$C$716:$C$727</c:f>
              <c:strCache>
                <c:ptCount val="12"/>
                <c:pt idx="0">
                  <c:v>Arvatavasti korruptsioon, vargus, rahapesu</c:v>
                </c:pt>
                <c:pt idx="1">
                  <c:v>Läbipaistvuse ja vastutuse puudumine (pole selge, kuhu raha läheb; järelevalve puudub)</c:v>
                </c:pt>
                <c:pt idx="2">
                  <c:v>Kulude ületamine ja maksumaksja raha raiskamine</c:v>
                </c:pt>
                <c:pt idx="3">
                  <c:v>Üldine umbusaldus/küünilisus valitsuse, suurprojektide või „kapitalistide” suhtes</c:v>
                </c:pt>
                <c:pt idx="4">
                  <c:v>Ebakompetentsus, halb planeerimine, madal kvaliteet</c:v>
                </c:pt>
                <c:pt idx="5">
                  <c:v>Mõtetu, kallis projekt; raha võiks mujale kasutada</c:v>
                </c:pt>
                <c:pt idx="6">
                  <c:v>Negatiivne kommunikatsioon ja vastuoluline sõnumite edastamine</c:v>
                </c:pt>
                <c:pt idx="7">
                  <c:v>Viivitused, aeglane edasiminek, tähtaegade mittetäitmine</c:v>
                </c:pt>
                <c:pt idx="8">
                  <c:v>Poliitilised/eliidi huvid, parteide mõju, juhtkonna vahetumine</c:v>
                </c:pt>
                <c:pt idx="9">
                  <c:v>Negatiivne kohalik mõju, elanikega ei arvestata</c:v>
                </c:pt>
                <c:pt idx="10">
                  <c:v>Muu</c:v>
                </c:pt>
                <c:pt idx="11">
                  <c:v>Vastamata, ei oska öelda</c:v>
                </c:pt>
              </c:strCache>
            </c:strRef>
          </c:cat>
          <c:val>
            <c:numRef>
              <c:f>Sheet1!$D$716:$D$727</c:f>
              <c:numCache>
                <c:formatCode>0</c:formatCode>
                <c:ptCount val="12"/>
                <c:pt idx="0">
                  <c:v>20.225200682958921</c:v>
                </c:pt>
                <c:pt idx="1">
                  <c:v>11.26404242413515</c:v>
                </c:pt>
                <c:pt idx="2">
                  <c:v>11.100185884599719</c:v>
                </c:pt>
                <c:pt idx="3">
                  <c:v>9.3850447732696729</c:v>
                </c:pt>
                <c:pt idx="4">
                  <c:v>8.9508324131818835</c:v>
                </c:pt>
                <c:pt idx="5">
                  <c:v>8.8383783388455139</c:v>
                </c:pt>
                <c:pt idx="6">
                  <c:v>7.5836824298284649</c:v>
                </c:pt>
                <c:pt idx="7">
                  <c:v>6.0337596706378402</c:v>
                </c:pt>
                <c:pt idx="8">
                  <c:v>3.3634324370186066</c:v>
                </c:pt>
                <c:pt idx="9">
                  <c:v>1.468914721106702</c:v>
                </c:pt>
                <c:pt idx="10">
                  <c:v>0.93230219734700948</c:v>
                </c:pt>
                <c:pt idx="11">
                  <c:v>45.207829125014058</c:v>
                </c:pt>
              </c:numCache>
            </c:numRef>
          </c:val>
          <c:extLst>
            <c:ext xmlns:c16="http://schemas.microsoft.com/office/drawing/2014/chart" uri="{C3380CC4-5D6E-409C-BE32-E72D297353CC}">
              <c16:uniqueId val="{00000000-3B64-49FE-95F6-DF55104B9134}"/>
            </c:ext>
          </c:extLst>
        </c:ser>
        <c:dLbls>
          <c:dLblPos val="outEnd"/>
          <c:showLegendKey val="0"/>
          <c:showVal val="1"/>
          <c:showCatName val="0"/>
          <c:showSerName val="0"/>
          <c:showPercent val="0"/>
          <c:showBubbleSize val="0"/>
        </c:dLbls>
        <c:gapWidth val="50"/>
        <c:axId val="1895046175"/>
        <c:axId val="1895531375"/>
      </c:barChart>
      <c:catAx>
        <c:axId val="18950461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n-US"/>
          </a:p>
        </c:txPr>
        <c:crossAx val="1895531375"/>
        <c:crosses val="autoZero"/>
        <c:auto val="1"/>
        <c:lblAlgn val="ctr"/>
        <c:lblOffset val="100"/>
        <c:noMultiLvlLbl val="0"/>
      </c:catAx>
      <c:valAx>
        <c:axId val="1895531375"/>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n-US"/>
          </a:p>
        </c:txPr>
        <c:crossAx val="1895046175"/>
        <c:crosses val="autoZero"/>
        <c:crossBetween val="between"/>
        <c:majorUnit val="25"/>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100">
          <a:solidFill>
            <a:schemeClr val="tx1"/>
          </a:solidFill>
          <a:latin typeface="Helvetica" pitchFamily="2"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621126672448"/>
          <c:y val="5.4102843783475262E-2"/>
          <c:w val="0.50356073538480783"/>
          <c:h val="0.88089245827892571"/>
        </c:manualLayout>
      </c:layout>
      <c:barChart>
        <c:barDir val="bar"/>
        <c:grouping val="clustered"/>
        <c:varyColors val="0"/>
        <c:ser>
          <c:idx val="0"/>
          <c:order val="0"/>
          <c:spPr>
            <a:solidFill>
              <a:srgbClr val="B2182B"/>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Helvetic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Sheet1!$C$653:$C$675</c:f>
              <c:strCache>
                <c:ptCount val="23"/>
                <c:pt idx="0">
                  <c:v>KÕIK</c:v>
                </c:pt>
                <c:pt idx="1">
                  <c:v>SUGU</c:v>
                </c:pt>
                <c:pt idx="2">
                  <c:v>Mees</c:v>
                </c:pt>
                <c:pt idx="3">
                  <c:v>Naine</c:v>
                </c:pt>
                <c:pt idx="4">
                  <c:v>VANUS</c:v>
                </c:pt>
                <c:pt idx="5">
                  <c:v>15-29</c:v>
                </c:pt>
                <c:pt idx="6">
                  <c:v>30-49</c:v>
                </c:pt>
                <c:pt idx="7">
                  <c:v>50-74</c:v>
                </c:pt>
                <c:pt idx="8">
                  <c:v>KEEL</c:v>
                </c:pt>
                <c:pt idx="9">
                  <c:v>Eesti</c:v>
                </c:pt>
                <c:pt idx="10">
                  <c:v>Vene</c:v>
                </c:pt>
                <c:pt idx="11">
                  <c:v>HARIDUS</c:v>
                </c:pt>
                <c:pt idx="12">
                  <c:v>alg-, põhiharidus </c:v>
                </c:pt>
                <c:pt idx="13">
                  <c:v>keskharidus või keseri</c:v>
                </c:pt>
                <c:pt idx="14">
                  <c:v>kõrgharidus </c:v>
                </c:pt>
                <c:pt idx="15">
                  <c:v>PIIRKOND</c:v>
                </c:pt>
                <c:pt idx="16">
                  <c:v>Põhja- Eesti</c:v>
                </c:pt>
                <c:pt idx="17">
                  <c:v>Lääne-Eesti</c:v>
                </c:pt>
                <c:pt idx="18">
                  <c:v>Kesk-Eesti</c:v>
                </c:pt>
                <c:pt idx="19">
                  <c:v>Kirde-Eesti</c:v>
                </c:pt>
                <c:pt idx="20">
                  <c:v>Lõuna-Eesti</c:v>
                </c:pt>
                <c:pt idx="21">
                  <c:v>TOETUS</c:v>
                </c:pt>
                <c:pt idx="22">
                  <c:v>Toetab kindlasti RB projekti</c:v>
                </c:pt>
              </c:strCache>
            </c:strRef>
          </c:cat>
          <c:val>
            <c:numRef>
              <c:f>Sheet1!$D$653:$D$675</c:f>
              <c:numCache>
                <c:formatCode>General</c:formatCode>
                <c:ptCount val="23"/>
                <c:pt idx="0" formatCode="0">
                  <c:v>23</c:v>
                </c:pt>
                <c:pt idx="2" formatCode="0">
                  <c:v>23.666141504307515</c:v>
                </c:pt>
                <c:pt idx="3" formatCode="0">
                  <c:v>21.956533358493672</c:v>
                </c:pt>
                <c:pt idx="5" formatCode="0">
                  <c:v>16.566925075995353</c:v>
                </c:pt>
                <c:pt idx="6" formatCode="0">
                  <c:v>17.947336511858541</c:v>
                </c:pt>
                <c:pt idx="7" formatCode="0">
                  <c:v>30.63644021739595</c:v>
                </c:pt>
                <c:pt idx="9" formatCode="0">
                  <c:v>27.038465240036484</c:v>
                </c:pt>
                <c:pt idx="10" formatCode="0">
                  <c:v>14.314403209414866</c:v>
                </c:pt>
                <c:pt idx="12" formatCode="0">
                  <c:v>17.925731222159197</c:v>
                </c:pt>
                <c:pt idx="13" formatCode="0">
                  <c:v>20.572030204117784</c:v>
                </c:pt>
                <c:pt idx="14" formatCode="0">
                  <c:v>29.352111453277509</c:v>
                </c:pt>
                <c:pt idx="16" formatCode="0">
                  <c:v>22.399942459595501</c:v>
                </c:pt>
                <c:pt idx="17" formatCode="0">
                  <c:v>22.36707816850479</c:v>
                </c:pt>
                <c:pt idx="18" formatCode="0">
                  <c:v>22.500624206104067</c:v>
                </c:pt>
                <c:pt idx="19" formatCode="0">
                  <c:v>20.827612008592205</c:v>
                </c:pt>
                <c:pt idx="20" formatCode="0">
                  <c:v>24.693049821934135</c:v>
                </c:pt>
                <c:pt idx="22" formatCode="0">
                  <c:v>31</c:v>
                </c:pt>
              </c:numCache>
            </c:numRef>
          </c:val>
          <c:extLst>
            <c:ext xmlns:c16="http://schemas.microsoft.com/office/drawing/2014/chart" uri="{C3380CC4-5D6E-409C-BE32-E72D297353CC}">
              <c16:uniqueId val="{00000000-8369-48F8-A311-3CB4C0EC411E}"/>
            </c:ext>
          </c:extLst>
        </c:ser>
        <c:dLbls>
          <c:dLblPos val="outEnd"/>
          <c:showLegendKey val="0"/>
          <c:showVal val="1"/>
          <c:showCatName val="0"/>
          <c:showSerName val="0"/>
          <c:showPercent val="0"/>
          <c:showBubbleSize val="0"/>
        </c:dLbls>
        <c:gapWidth val="50"/>
        <c:axId val="1895046175"/>
        <c:axId val="1895531375"/>
      </c:barChart>
      <c:catAx>
        <c:axId val="18950461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n-US"/>
          </a:p>
        </c:txPr>
        <c:crossAx val="1895531375"/>
        <c:crosses val="autoZero"/>
        <c:auto val="1"/>
        <c:lblAlgn val="ctr"/>
        <c:lblOffset val="100"/>
        <c:noMultiLvlLbl val="0"/>
      </c:catAx>
      <c:valAx>
        <c:axId val="1895531375"/>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n-US"/>
          </a:p>
        </c:txPr>
        <c:crossAx val="1895046175"/>
        <c:crosses val="autoZero"/>
        <c:crossBetween val="between"/>
        <c:majorUnit val="25"/>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100">
          <a:solidFill>
            <a:schemeClr val="tx1"/>
          </a:solidFill>
          <a:latin typeface="Helvetica" pitchFamily="2"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Helvetica" pitchFamily="2" charset="0"/>
                <a:ea typeface="+mn-ea"/>
                <a:cs typeface="+mn-cs"/>
              </a:defRPr>
            </a:pPr>
            <a:endParaRPr lang="en-US"/>
          </a:p>
          <a:p>
            <a:pPr>
              <a:defRPr sz="1400" b="1"/>
            </a:pPr>
            <a:endParaRPr lang="en-US"/>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Helvetica" pitchFamily="2" charset="0"/>
              <a:ea typeface="+mn-ea"/>
              <a:cs typeface="+mn-cs"/>
            </a:defRPr>
          </a:pPr>
          <a:endParaRPr lang="en-US"/>
        </a:p>
      </c:txPr>
    </c:title>
    <c:autoTitleDeleted val="0"/>
    <c:plotArea>
      <c:layout>
        <c:manualLayout>
          <c:layoutTarget val="inner"/>
          <c:xMode val="edge"/>
          <c:yMode val="edge"/>
          <c:x val="0.42327552523658668"/>
          <c:y val="4.9076833918549771E-2"/>
          <c:w val="0.50356073538480783"/>
          <c:h val="0.87211747457349076"/>
        </c:manualLayout>
      </c:layout>
      <c:barChart>
        <c:barDir val="bar"/>
        <c:grouping val="clustered"/>
        <c:varyColors val="0"/>
        <c:ser>
          <c:idx val="0"/>
          <c:order val="0"/>
          <c:tx>
            <c:strRef>
              <c:f>Sheet1!$G$2</c:f>
              <c:strCache>
                <c:ptCount val="1"/>
              </c:strCache>
            </c:strRef>
          </c:tx>
          <c:spPr>
            <a:solidFill>
              <a:srgbClr val="B2182B"/>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Sheet1!$F$3:$F$14</c:f>
              <c:strCache>
                <c:ptCount val="12"/>
                <c:pt idx="0">
                  <c:v>Elukoht</c:v>
                </c:pt>
                <c:pt idx="1">
                  <c:v>Pealinn</c:v>
                </c:pt>
                <c:pt idx="2">
                  <c:v>Suur linn</c:v>
                </c:pt>
                <c:pt idx="3">
                  <c:v>Muu linn, maakonnakeskus</c:v>
                </c:pt>
                <c:pt idx="4">
                  <c:v>Alevik, küla</c:v>
                </c:pt>
                <c:pt idx="5">
                  <c:v>Sotsiaalne staatus</c:v>
                </c:pt>
                <c:pt idx="6">
                  <c:v>Töötav </c:v>
                </c:pt>
                <c:pt idx="7">
                  <c:v>Töötu, tööd otsiv</c:v>
                </c:pt>
                <c:pt idx="8">
                  <c:v>Õpilane või üliõpilane</c:v>
                </c:pt>
                <c:pt idx="9">
                  <c:v>Pensionär</c:v>
                </c:pt>
                <c:pt idx="10">
                  <c:v>Lapsepuhkusel, kodune</c:v>
                </c:pt>
                <c:pt idx="11">
                  <c:v>Muu</c:v>
                </c:pt>
              </c:strCache>
            </c:strRef>
          </c:cat>
          <c:val>
            <c:numRef>
              <c:f>Sheet1!$G$3:$G$14</c:f>
              <c:numCache>
                <c:formatCode>0</c:formatCode>
                <c:ptCount val="12"/>
                <c:pt idx="1">
                  <c:v>34.082511932063852</c:v>
                </c:pt>
                <c:pt idx="2">
                  <c:v>18.228050510282035</c:v>
                </c:pt>
                <c:pt idx="3">
                  <c:v>16.237925374585636</c:v>
                </c:pt>
                <c:pt idx="4">
                  <c:v>31.45151218306847</c:v>
                </c:pt>
                <c:pt idx="6">
                  <c:v>70.193205795692364</c:v>
                </c:pt>
                <c:pt idx="7">
                  <c:v>4.3804500992163398</c:v>
                </c:pt>
                <c:pt idx="8">
                  <c:v>6.9035488142532371</c:v>
                </c:pt>
                <c:pt idx="9">
                  <c:v>14.39221740835567</c:v>
                </c:pt>
                <c:pt idx="10">
                  <c:v>3.6184062416406984</c:v>
                </c:pt>
                <c:pt idx="11">
                  <c:v>0.51217164084174904</c:v>
                </c:pt>
              </c:numCache>
            </c:numRef>
          </c:val>
          <c:extLst>
            <c:ext xmlns:c16="http://schemas.microsoft.com/office/drawing/2014/chart" uri="{C3380CC4-5D6E-409C-BE32-E72D297353CC}">
              <c16:uniqueId val="{00000000-E230-47D5-90E9-A3E084F7F46A}"/>
            </c:ext>
          </c:extLst>
        </c:ser>
        <c:dLbls>
          <c:dLblPos val="outEnd"/>
          <c:showLegendKey val="0"/>
          <c:showVal val="1"/>
          <c:showCatName val="0"/>
          <c:showSerName val="0"/>
          <c:showPercent val="0"/>
          <c:showBubbleSize val="0"/>
        </c:dLbls>
        <c:gapWidth val="50"/>
        <c:axId val="1895046175"/>
        <c:axId val="1895531375"/>
      </c:barChart>
      <c:catAx>
        <c:axId val="18950461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895531375"/>
        <c:crosses val="autoZero"/>
        <c:auto val="1"/>
        <c:lblAlgn val="ctr"/>
        <c:lblOffset val="100"/>
        <c:noMultiLvlLbl val="0"/>
      </c:catAx>
      <c:valAx>
        <c:axId val="1895531375"/>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895046175"/>
        <c:crosses val="autoZero"/>
        <c:crossBetween val="between"/>
        <c:majorUnit val="25"/>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100">
          <a:solidFill>
            <a:schemeClr val="tx1"/>
          </a:solidFill>
          <a:latin typeface="Helvetica" pitchFamily="2" charset="0"/>
        </a:defRPr>
      </a:pPr>
      <a:endParaRPr lang="et-E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1"/>
          <c:dPt>
            <c:idx val="0"/>
            <c:bubble3D val="0"/>
            <c:spPr>
              <a:solidFill>
                <a:schemeClr val="accent1"/>
              </a:solidFill>
              <a:ln>
                <a:noFill/>
              </a:ln>
              <a:effectLst/>
            </c:spPr>
            <c:extLst>
              <c:ext xmlns:c16="http://schemas.microsoft.com/office/drawing/2014/chart" uri="{C3380CC4-5D6E-409C-BE32-E72D297353CC}">
                <c16:uniqueId val="{00000001-5F91-4C69-A032-8FDBE46E8F87}"/>
              </c:ext>
            </c:extLst>
          </c:dPt>
          <c:dPt>
            <c:idx val="1"/>
            <c:bubble3D val="0"/>
            <c:spPr>
              <a:solidFill>
                <a:schemeClr val="accent2"/>
              </a:solidFill>
              <a:ln>
                <a:noFill/>
              </a:ln>
              <a:effectLst/>
            </c:spPr>
            <c:extLst>
              <c:ext xmlns:c16="http://schemas.microsoft.com/office/drawing/2014/chart" uri="{C3380CC4-5D6E-409C-BE32-E72D297353CC}">
                <c16:uniqueId val="{00000003-5F91-4C69-A032-8FDBE46E8F87}"/>
              </c:ext>
            </c:extLst>
          </c:dPt>
          <c:dPt>
            <c:idx val="2"/>
            <c:bubble3D val="0"/>
            <c:spPr>
              <a:solidFill>
                <a:schemeClr val="accent3"/>
              </a:solidFill>
              <a:ln>
                <a:noFill/>
              </a:ln>
              <a:effectLst/>
            </c:spPr>
            <c:extLst>
              <c:ext xmlns:c16="http://schemas.microsoft.com/office/drawing/2014/chart" uri="{C3380CC4-5D6E-409C-BE32-E72D297353CC}">
                <c16:uniqueId val="{00000005-5F91-4C69-A032-8FDBE46E8F87}"/>
              </c:ext>
            </c:extLst>
          </c:dPt>
          <c:dPt>
            <c:idx val="3"/>
            <c:bubble3D val="0"/>
            <c:spPr>
              <a:solidFill>
                <a:schemeClr val="accent4"/>
              </a:solidFill>
              <a:ln>
                <a:noFill/>
              </a:ln>
              <a:effectLst/>
            </c:spPr>
            <c:extLst>
              <c:ext xmlns:c16="http://schemas.microsoft.com/office/drawing/2014/chart" uri="{C3380CC4-5D6E-409C-BE32-E72D297353CC}">
                <c16:uniqueId val="{00000007-5F91-4C69-A032-8FDBE46E8F87}"/>
              </c:ext>
            </c:extLst>
          </c:dPt>
          <c:dPt>
            <c:idx val="4"/>
            <c:bubble3D val="0"/>
            <c:spPr>
              <a:solidFill>
                <a:schemeClr val="accent5"/>
              </a:solidFill>
              <a:ln>
                <a:noFill/>
              </a:ln>
              <a:effectLst/>
            </c:spPr>
            <c:extLst>
              <c:ext xmlns:c16="http://schemas.microsoft.com/office/drawing/2014/chart" uri="{C3380CC4-5D6E-409C-BE32-E72D297353CC}">
                <c16:uniqueId val="{00000009-5F91-4C69-A032-8FDBE46E8F87}"/>
              </c:ext>
            </c:extLst>
          </c:dPt>
          <c:dPt>
            <c:idx val="5"/>
            <c:bubble3D val="0"/>
            <c:spPr>
              <a:solidFill>
                <a:srgbClr val="FFFFFF">
                  <a:lumMod val="75000"/>
                </a:srgbClr>
              </a:solidFill>
              <a:ln>
                <a:noFill/>
              </a:ln>
              <a:effectLst/>
            </c:spPr>
            <c:extLst>
              <c:ext xmlns:c16="http://schemas.microsoft.com/office/drawing/2014/chart" uri="{C3380CC4-5D6E-409C-BE32-E72D297353CC}">
                <c16:uniqueId val="{0000000B-5F91-4C69-A032-8FDBE46E8F87}"/>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Helvetica" panose="020B0604020202030204" pitchFamily="34" charset="0"/>
                    <a:ea typeface="+mn-ea"/>
                    <a:cs typeface="+mn-cs"/>
                  </a:defRPr>
                </a:pPr>
                <a:endParaRPr lang="en-US"/>
              </a:p>
            </c:txPr>
            <c:dLblPos val="out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Sheet1!$C$688:$C$693</c:f>
              <c:strCache>
                <c:ptCount val="6"/>
                <c:pt idx="0">
                  <c:v>Kuni 1 km</c:v>
                </c:pt>
                <c:pt idx="1">
                  <c:v>1 – 5 km</c:v>
                </c:pt>
                <c:pt idx="2">
                  <c:v>5 – 10km</c:v>
                </c:pt>
                <c:pt idx="3">
                  <c:v>11- 50km</c:v>
                </c:pt>
                <c:pt idx="4">
                  <c:v>Üle 50km</c:v>
                </c:pt>
                <c:pt idx="5">
                  <c:v>Ei oska öelda</c:v>
                </c:pt>
              </c:strCache>
            </c:strRef>
          </c:cat>
          <c:val>
            <c:numRef>
              <c:f>Sheet1!$D$688:$D$693</c:f>
              <c:numCache>
                <c:formatCode>0</c:formatCode>
                <c:ptCount val="6"/>
                <c:pt idx="0">
                  <c:v>1.8756307249242732</c:v>
                </c:pt>
                <c:pt idx="1">
                  <c:v>14.690375361498148</c:v>
                </c:pt>
                <c:pt idx="2">
                  <c:v>17.931152272545297</c:v>
                </c:pt>
                <c:pt idx="3">
                  <c:v>14.862070592336089</c:v>
                </c:pt>
                <c:pt idx="4">
                  <c:v>36.975765881319937</c:v>
                </c:pt>
                <c:pt idx="5">
                  <c:v>13.665005167376204</c:v>
                </c:pt>
              </c:numCache>
            </c:numRef>
          </c:val>
          <c:extLst>
            <c:ext xmlns:c16="http://schemas.microsoft.com/office/drawing/2014/chart" uri="{C3380CC4-5D6E-409C-BE32-E72D297353CC}">
              <c16:uniqueId val="{0000000C-5F91-4C69-A032-8FDBE46E8F87}"/>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815818375317287"/>
          <c:y val="0.16812848481505485"/>
          <c:w val="0.58737379300513981"/>
          <c:h val="0.77249031261635204"/>
        </c:manualLayout>
      </c:layout>
      <c:barChart>
        <c:barDir val="bar"/>
        <c:grouping val="percentStacked"/>
        <c:varyColors val="0"/>
        <c:ser>
          <c:idx val="0"/>
          <c:order val="0"/>
          <c:tx>
            <c:strRef>
              <c:f>Sheet1!$D$322</c:f>
              <c:strCache>
                <c:ptCount val="1"/>
                <c:pt idx="0">
                  <c:v>Jah, kindlasti toetan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Helvetica" panose="020B0604020202030204" pitchFamily="34" charset="0"/>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Sheet1!$C$323:$C$338</c:f>
              <c:strCache>
                <c:ptCount val="16"/>
                <c:pt idx="0">
                  <c:v>Kõrgharidus </c:v>
                </c:pt>
                <c:pt idx="1">
                  <c:v>Keskharidus </c:v>
                </c:pt>
                <c:pt idx="2">
                  <c:v>Alg-või põhiharidus </c:v>
                </c:pt>
                <c:pt idx="3">
                  <c:v>HARIDUS</c:v>
                </c:pt>
                <c:pt idx="4">
                  <c:v>Vene</c:v>
                </c:pt>
                <c:pt idx="5">
                  <c:v>Eesti</c:v>
                </c:pt>
                <c:pt idx="6">
                  <c:v>KEEL</c:v>
                </c:pt>
                <c:pt idx="7">
                  <c:v>50-74</c:v>
                </c:pt>
                <c:pt idx="8">
                  <c:v>30-49</c:v>
                </c:pt>
                <c:pt idx="9">
                  <c:v>15-29</c:v>
                </c:pt>
                <c:pt idx="10">
                  <c:v>VANUS</c:v>
                </c:pt>
                <c:pt idx="11">
                  <c:v>Naine</c:v>
                </c:pt>
                <c:pt idx="12">
                  <c:v>Mees</c:v>
                </c:pt>
                <c:pt idx="13">
                  <c:v>SUGU</c:v>
                </c:pt>
                <c:pt idx="14">
                  <c:v>KÕIK 2025</c:v>
                </c:pt>
                <c:pt idx="15">
                  <c:v>KÕIK 2026</c:v>
                </c:pt>
              </c:strCache>
            </c:strRef>
          </c:cat>
          <c:val>
            <c:numRef>
              <c:f>Sheet1!$D$323:$D$338</c:f>
              <c:numCache>
                <c:formatCode>0</c:formatCode>
                <c:ptCount val="16"/>
                <c:pt idx="0">
                  <c:v>30.897730387082721</c:v>
                </c:pt>
                <c:pt idx="1">
                  <c:v>22.310890660618913</c:v>
                </c:pt>
                <c:pt idx="2">
                  <c:v>10.185453566034951</c:v>
                </c:pt>
                <c:pt idx="4">
                  <c:v>22.01594073059886</c:v>
                </c:pt>
                <c:pt idx="5">
                  <c:v>23.080367975135029</c:v>
                </c:pt>
                <c:pt idx="7">
                  <c:v>18.011447527351169</c:v>
                </c:pt>
                <c:pt idx="8">
                  <c:v>20.489386625253495</c:v>
                </c:pt>
                <c:pt idx="9">
                  <c:v>36.027867357427127</c:v>
                </c:pt>
                <c:pt idx="11">
                  <c:v>19.799970549793215</c:v>
                </c:pt>
                <c:pt idx="12">
                  <c:v>25.710693768791195</c:v>
                </c:pt>
                <c:pt idx="14">
                  <c:v>23.563807276535162</c:v>
                </c:pt>
                <c:pt idx="15">
                  <c:v>22.726040230124319</c:v>
                </c:pt>
              </c:numCache>
            </c:numRef>
          </c:val>
          <c:extLst>
            <c:ext xmlns:c16="http://schemas.microsoft.com/office/drawing/2014/chart" uri="{C3380CC4-5D6E-409C-BE32-E72D297353CC}">
              <c16:uniqueId val="{00000000-3ACE-425E-A29F-7C574BA534D2}"/>
            </c:ext>
          </c:extLst>
        </c:ser>
        <c:ser>
          <c:idx val="1"/>
          <c:order val="1"/>
          <c:tx>
            <c:strRef>
              <c:f>Sheet1!$E$322</c:f>
              <c:strCache>
                <c:ptCount val="1"/>
                <c:pt idx="0">
                  <c:v>Pigem toetan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Sheet1!$C$323:$C$338</c:f>
              <c:strCache>
                <c:ptCount val="16"/>
                <c:pt idx="0">
                  <c:v>Kõrgharidus </c:v>
                </c:pt>
                <c:pt idx="1">
                  <c:v>Keskharidus </c:v>
                </c:pt>
                <c:pt idx="2">
                  <c:v>Alg-või põhiharidus </c:v>
                </c:pt>
                <c:pt idx="3">
                  <c:v>HARIDUS</c:v>
                </c:pt>
                <c:pt idx="4">
                  <c:v>Vene</c:v>
                </c:pt>
                <c:pt idx="5">
                  <c:v>Eesti</c:v>
                </c:pt>
                <c:pt idx="6">
                  <c:v>KEEL</c:v>
                </c:pt>
                <c:pt idx="7">
                  <c:v>50-74</c:v>
                </c:pt>
                <c:pt idx="8">
                  <c:v>30-49</c:v>
                </c:pt>
                <c:pt idx="9">
                  <c:v>15-29</c:v>
                </c:pt>
                <c:pt idx="10">
                  <c:v>VANUS</c:v>
                </c:pt>
                <c:pt idx="11">
                  <c:v>Naine</c:v>
                </c:pt>
                <c:pt idx="12">
                  <c:v>Mees</c:v>
                </c:pt>
                <c:pt idx="13">
                  <c:v>SUGU</c:v>
                </c:pt>
                <c:pt idx="14">
                  <c:v>KÕIK 2025</c:v>
                </c:pt>
                <c:pt idx="15">
                  <c:v>KÕIK 2026</c:v>
                </c:pt>
              </c:strCache>
            </c:strRef>
          </c:cat>
          <c:val>
            <c:numRef>
              <c:f>Sheet1!$E$323:$E$338</c:f>
              <c:numCache>
                <c:formatCode>0</c:formatCode>
                <c:ptCount val="16"/>
                <c:pt idx="0">
                  <c:v>33.391420524179324</c:v>
                </c:pt>
                <c:pt idx="1">
                  <c:v>29.258816170268748</c:v>
                </c:pt>
                <c:pt idx="2">
                  <c:v>28.560575372872695</c:v>
                </c:pt>
                <c:pt idx="4">
                  <c:v>28.903261494668303</c:v>
                </c:pt>
                <c:pt idx="5">
                  <c:v>31.162141329121656</c:v>
                </c:pt>
                <c:pt idx="7">
                  <c:v>24.617698831744409</c:v>
                </c:pt>
                <c:pt idx="8">
                  <c:v>35.106901214071939</c:v>
                </c:pt>
                <c:pt idx="9">
                  <c:v>32.973672086003688</c:v>
                </c:pt>
                <c:pt idx="11">
                  <c:v>30.655711075339294</c:v>
                </c:pt>
                <c:pt idx="12">
                  <c:v>30.159779229376888</c:v>
                </c:pt>
                <c:pt idx="14">
                  <c:v>38.137154815893368</c:v>
                </c:pt>
                <c:pt idx="15">
                  <c:v>30.410202855073305</c:v>
                </c:pt>
              </c:numCache>
            </c:numRef>
          </c:val>
          <c:extLst>
            <c:ext xmlns:c16="http://schemas.microsoft.com/office/drawing/2014/chart" uri="{C3380CC4-5D6E-409C-BE32-E72D297353CC}">
              <c16:uniqueId val="{00000001-3ACE-425E-A29F-7C574BA534D2}"/>
            </c:ext>
          </c:extLst>
        </c:ser>
        <c:ser>
          <c:idx val="2"/>
          <c:order val="2"/>
          <c:tx>
            <c:strRef>
              <c:f>Sheet1!$F$322</c:f>
              <c:strCache>
                <c:ptCount val="1"/>
                <c:pt idx="0">
                  <c:v>Pigem ei toeta</c:v>
                </c:pt>
              </c:strCache>
            </c:strRef>
          </c:tx>
          <c:spPr>
            <a:solidFill>
              <a:srgbClr val="D1E5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Sheet1!$C$323:$C$338</c:f>
              <c:strCache>
                <c:ptCount val="16"/>
                <c:pt idx="0">
                  <c:v>Kõrgharidus </c:v>
                </c:pt>
                <c:pt idx="1">
                  <c:v>Keskharidus </c:v>
                </c:pt>
                <c:pt idx="2">
                  <c:v>Alg-või põhiharidus </c:v>
                </c:pt>
                <c:pt idx="3">
                  <c:v>HARIDUS</c:v>
                </c:pt>
                <c:pt idx="4">
                  <c:v>Vene</c:v>
                </c:pt>
                <c:pt idx="5">
                  <c:v>Eesti</c:v>
                </c:pt>
                <c:pt idx="6">
                  <c:v>KEEL</c:v>
                </c:pt>
                <c:pt idx="7">
                  <c:v>50-74</c:v>
                </c:pt>
                <c:pt idx="8">
                  <c:v>30-49</c:v>
                </c:pt>
                <c:pt idx="9">
                  <c:v>15-29</c:v>
                </c:pt>
                <c:pt idx="10">
                  <c:v>VANUS</c:v>
                </c:pt>
                <c:pt idx="11">
                  <c:v>Naine</c:v>
                </c:pt>
                <c:pt idx="12">
                  <c:v>Mees</c:v>
                </c:pt>
                <c:pt idx="13">
                  <c:v>SUGU</c:v>
                </c:pt>
                <c:pt idx="14">
                  <c:v>KÕIK 2025</c:v>
                </c:pt>
                <c:pt idx="15">
                  <c:v>KÕIK 2026</c:v>
                </c:pt>
              </c:strCache>
            </c:strRef>
          </c:cat>
          <c:val>
            <c:numRef>
              <c:f>Sheet1!$F$323:$F$338</c:f>
              <c:numCache>
                <c:formatCode>0</c:formatCode>
                <c:ptCount val="16"/>
                <c:pt idx="0">
                  <c:v>17.16844656776367</c:v>
                </c:pt>
                <c:pt idx="1">
                  <c:v>18.211366500769259</c:v>
                </c:pt>
                <c:pt idx="2">
                  <c:v>19.655618948138699</c:v>
                </c:pt>
                <c:pt idx="4">
                  <c:v>15.905845945826892</c:v>
                </c:pt>
                <c:pt idx="5">
                  <c:v>19.278301262602813</c:v>
                </c:pt>
                <c:pt idx="7">
                  <c:v>21.944284265569575</c:v>
                </c:pt>
                <c:pt idx="8">
                  <c:v>15.28762291628696</c:v>
                </c:pt>
                <c:pt idx="9">
                  <c:v>16.101731821945538</c:v>
                </c:pt>
                <c:pt idx="11">
                  <c:v>21.144936603889956</c:v>
                </c:pt>
                <c:pt idx="12">
                  <c:v>15.106563385871764</c:v>
                </c:pt>
                <c:pt idx="14">
                  <c:v>13.076102014202503</c:v>
                </c:pt>
                <c:pt idx="15">
                  <c:v>18.155674522563544</c:v>
                </c:pt>
              </c:numCache>
            </c:numRef>
          </c:val>
          <c:extLst>
            <c:ext xmlns:c16="http://schemas.microsoft.com/office/drawing/2014/chart" uri="{C3380CC4-5D6E-409C-BE32-E72D297353CC}">
              <c16:uniqueId val="{00000002-3ACE-425E-A29F-7C574BA534D2}"/>
            </c:ext>
          </c:extLst>
        </c:ser>
        <c:ser>
          <c:idx val="3"/>
          <c:order val="3"/>
          <c:tx>
            <c:strRef>
              <c:f>Sheet1!$G$322</c:f>
              <c:strCache>
                <c:ptCount val="1"/>
                <c:pt idx="0">
                  <c:v>Ei toeta kindlasti</c:v>
                </c:pt>
              </c:strCache>
            </c:strRef>
          </c:tx>
          <c:spPr>
            <a:solidFill>
              <a:srgbClr val="67A9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Sheet1!$C$323:$C$338</c:f>
              <c:strCache>
                <c:ptCount val="16"/>
                <c:pt idx="0">
                  <c:v>Kõrgharidus </c:v>
                </c:pt>
                <c:pt idx="1">
                  <c:v>Keskharidus </c:v>
                </c:pt>
                <c:pt idx="2">
                  <c:v>Alg-või põhiharidus </c:v>
                </c:pt>
                <c:pt idx="3">
                  <c:v>HARIDUS</c:v>
                </c:pt>
                <c:pt idx="4">
                  <c:v>Vene</c:v>
                </c:pt>
                <c:pt idx="5">
                  <c:v>Eesti</c:v>
                </c:pt>
                <c:pt idx="6">
                  <c:v>KEEL</c:v>
                </c:pt>
                <c:pt idx="7">
                  <c:v>50-74</c:v>
                </c:pt>
                <c:pt idx="8">
                  <c:v>30-49</c:v>
                </c:pt>
                <c:pt idx="9">
                  <c:v>15-29</c:v>
                </c:pt>
                <c:pt idx="10">
                  <c:v>VANUS</c:v>
                </c:pt>
                <c:pt idx="11">
                  <c:v>Naine</c:v>
                </c:pt>
                <c:pt idx="12">
                  <c:v>Mees</c:v>
                </c:pt>
                <c:pt idx="13">
                  <c:v>SUGU</c:v>
                </c:pt>
                <c:pt idx="14">
                  <c:v>KÕIK 2025</c:v>
                </c:pt>
                <c:pt idx="15">
                  <c:v>KÕIK 2026</c:v>
                </c:pt>
              </c:strCache>
            </c:strRef>
          </c:cat>
          <c:val>
            <c:numRef>
              <c:f>Sheet1!$G$323:$G$338</c:f>
              <c:numCache>
                <c:formatCode>0</c:formatCode>
                <c:ptCount val="16"/>
                <c:pt idx="0">
                  <c:v>12.906186752489315</c:v>
                </c:pt>
                <c:pt idx="1">
                  <c:v>20.941096009684184</c:v>
                </c:pt>
                <c:pt idx="2">
                  <c:v>28.243764569904869</c:v>
                </c:pt>
                <c:pt idx="4">
                  <c:v>22.893014103859741</c:v>
                </c:pt>
                <c:pt idx="5">
                  <c:v>18.262158671234435</c:v>
                </c:pt>
                <c:pt idx="7">
                  <c:v>26.62007163178469</c:v>
                </c:pt>
                <c:pt idx="8">
                  <c:v>20.15245104549377</c:v>
                </c:pt>
                <c:pt idx="9">
                  <c:v>5.9117218172245449</c:v>
                </c:pt>
                <c:pt idx="11">
                  <c:v>16.678062959774543</c:v>
                </c:pt>
                <c:pt idx="12">
                  <c:v>22.991882297128896</c:v>
                </c:pt>
                <c:pt idx="14">
                  <c:v>14.612731307267355</c:v>
                </c:pt>
                <c:pt idx="15">
                  <c:v>19.80368306506729</c:v>
                </c:pt>
              </c:numCache>
            </c:numRef>
          </c:val>
          <c:extLst>
            <c:ext xmlns:c16="http://schemas.microsoft.com/office/drawing/2014/chart" uri="{C3380CC4-5D6E-409C-BE32-E72D297353CC}">
              <c16:uniqueId val="{00000003-3ACE-425E-A29F-7C574BA534D2}"/>
            </c:ext>
          </c:extLst>
        </c:ser>
        <c:ser>
          <c:idx val="4"/>
          <c:order val="4"/>
          <c:tx>
            <c:strRef>
              <c:f>Sheet1!$H$322</c:f>
              <c:strCache>
                <c:ptCount val="1"/>
                <c:pt idx="0">
                  <c:v>Ei oska öelda, pole seisukohta</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Sheet1!$C$323:$C$338</c:f>
              <c:strCache>
                <c:ptCount val="16"/>
                <c:pt idx="0">
                  <c:v>Kõrgharidus </c:v>
                </c:pt>
                <c:pt idx="1">
                  <c:v>Keskharidus </c:v>
                </c:pt>
                <c:pt idx="2">
                  <c:v>Alg-või põhiharidus </c:v>
                </c:pt>
                <c:pt idx="3">
                  <c:v>HARIDUS</c:v>
                </c:pt>
                <c:pt idx="4">
                  <c:v>Vene</c:v>
                </c:pt>
                <c:pt idx="5">
                  <c:v>Eesti</c:v>
                </c:pt>
                <c:pt idx="6">
                  <c:v>KEEL</c:v>
                </c:pt>
                <c:pt idx="7">
                  <c:v>50-74</c:v>
                </c:pt>
                <c:pt idx="8">
                  <c:v>30-49</c:v>
                </c:pt>
                <c:pt idx="9">
                  <c:v>15-29</c:v>
                </c:pt>
                <c:pt idx="10">
                  <c:v>VANUS</c:v>
                </c:pt>
                <c:pt idx="11">
                  <c:v>Naine</c:v>
                </c:pt>
                <c:pt idx="12">
                  <c:v>Mees</c:v>
                </c:pt>
                <c:pt idx="13">
                  <c:v>SUGU</c:v>
                </c:pt>
                <c:pt idx="14">
                  <c:v>KÕIK 2025</c:v>
                </c:pt>
                <c:pt idx="15">
                  <c:v>KÕIK 2026</c:v>
                </c:pt>
              </c:strCache>
            </c:strRef>
          </c:cat>
          <c:val>
            <c:numRef>
              <c:f>Sheet1!$H$323:$H$338</c:f>
              <c:numCache>
                <c:formatCode>0</c:formatCode>
                <c:ptCount val="16"/>
                <c:pt idx="0">
                  <c:v>5.6362157684848952</c:v>
                </c:pt>
                <c:pt idx="1">
                  <c:v>9.2778306586587593</c:v>
                </c:pt>
                <c:pt idx="2">
                  <c:v>13.354587543048796</c:v>
                </c:pt>
                <c:pt idx="4">
                  <c:v>10.281937725046125</c:v>
                </c:pt>
                <c:pt idx="5">
                  <c:v>8.2170307619059795</c:v>
                </c:pt>
                <c:pt idx="7">
                  <c:v>8.8064977435501461</c:v>
                </c:pt>
                <c:pt idx="8">
                  <c:v>8.9636381988938076</c:v>
                </c:pt>
                <c:pt idx="9">
                  <c:v>8.9850069173991116</c:v>
                </c:pt>
                <c:pt idx="11">
                  <c:v>11.721318811202805</c:v>
                </c:pt>
                <c:pt idx="12">
                  <c:v>6.0310813188313173</c:v>
                </c:pt>
                <c:pt idx="14">
                  <c:v>10.610204586101675</c:v>
                </c:pt>
                <c:pt idx="15">
                  <c:v>8.904399327171534</c:v>
                </c:pt>
              </c:numCache>
            </c:numRef>
          </c:val>
          <c:extLst>
            <c:ext xmlns:c16="http://schemas.microsoft.com/office/drawing/2014/chart" uri="{C3380CC4-5D6E-409C-BE32-E72D297353CC}">
              <c16:uniqueId val="{00000004-3ACE-425E-A29F-7C574BA534D2}"/>
            </c:ext>
          </c:extLst>
        </c:ser>
        <c:dLbls>
          <c:dLblPos val="ctr"/>
          <c:showLegendKey val="0"/>
          <c:showVal val="1"/>
          <c:showCatName val="0"/>
          <c:showSerName val="0"/>
          <c:showPercent val="0"/>
          <c:showBubbleSize val="0"/>
        </c:dLbls>
        <c:gapWidth val="50"/>
        <c:overlap val="100"/>
        <c:axId val="895684416"/>
        <c:axId val="895684832"/>
      </c:barChart>
      <c:catAx>
        <c:axId val="895684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120" normalizeH="0" baseline="0">
                <a:solidFill>
                  <a:schemeClr val="tx2"/>
                </a:solidFill>
                <a:latin typeface="Helvetica" panose="020B0604020202030204" pitchFamily="34" charset="0"/>
                <a:ea typeface="+mn-ea"/>
                <a:cs typeface="+mn-cs"/>
              </a:defRPr>
            </a:pPr>
            <a:endParaRPr lang="et-EE"/>
          </a:p>
        </c:txPr>
        <c:crossAx val="895684832"/>
        <c:crosses val="autoZero"/>
        <c:auto val="1"/>
        <c:lblAlgn val="ctr"/>
        <c:lblOffset val="100"/>
        <c:noMultiLvlLbl val="0"/>
      </c:catAx>
      <c:valAx>
        <c:axId val="895684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2"/>
                </a:solidFill>
                <a:latin typeface="Helvetica" panose="020B0604020202030204" pitchFamily="34" charset="0"/>
                <a:ea typeface="+mn-ea"/>
                <a:cs typeface="+mn-cs"/>
              </a:defRPr>
            </a:pPr>
            <a:endParaRPr lang="et-EE"/>
          </a:p>
        </c:txPr>
        <c:crossAx val="895684416"/>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Helvetica" panose="020B0604020202030204" pitchFamily="34" charset="0"/>
              <a:ea typeface="+mn-ea"/>
              <a:cs typeface="+mn-cs"/>
            </a:defRPr>
          </a:pPr>
          <a:endParaRPr lang="et-EE"/>
        </a:p>
      </c:txPr>
    </c:legend>
    <c:plotVisOnly val="1"/>
    <c:dispBlanksAs val="gap"/>
    <c:showDLblsOverMax val="0"/>
  </c:chart>
  <c:spPr>
    <a:solidFill>
      <a:schemeClr val="lt1"/>
    </a:solidFill>
    <a:ln w="9525" cap="flat" cmpd="sng" algn="ctr">
      <a:noFill/>
      <a:round/>
    </a:ln>
    <a:effectLst/>
  </c:spPr>
  <c:txPr>
    <a:bodyPr/>
    <a:lstStyle/>
    <a:p>
      <a:pPr>
        <a:defRPr/>
      </a:pPr>
      <a:endParaRPr lang="et-E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556072861464519E-2"/>
          <c:y val="7.9067942799992547E-2"/>
          <c:w val="0.88146209244280427"/>
          <c:h val="0.77386698445015401"/>
        </c:manualLayout>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t-E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Sheet1!$C$354:$C$369</c:f>
              <c:strCache>
                <c:ptCount val="16"/>
                <c:pt idx="0">
                  <c:v>2016 okt</c:v>
                </c:pt>
                <c:pt idx="1">
                  <c:v> 2017 aprill</c:v>
                </c:pt>
                <c:pt idx="2">
                  <c:v> 2018 jaan</c:v>
                </c:pt>
                <c:pt idx="3">
                  <c:v> 2018 okt</c:v>
                </c:pt>
                <c:pt idx="4">
                  <c:v> 2019 aprill</c:v>
                </c:pt>
                <c:pt idx="5">
                  <c:v>2019 dets</c:v>
                </c:pt>
                <c:pt idx="6">
                  <c:v> 2020 apr.</c:v>
                </c:pt>
                <c:pt idx="7">
                  <c:v> 2020 nov.</c:v>
                </c:pt>
                <c:pt idx="8">
                  <c:v> 2021 aprill</c:v>
                </c:pt>
                <c:pt idx="9">
                  <c:v>2021 nov.</c:v>
                </c:pt>
                <c:pt idx="10">
                  <c:v>2022 aprill</c:v>
                </c:pt>
                <c:pt idx="11">
                  <c:v>2022 dets</c:v>
                </c:pt>
                <c:pt idx="12">
                  <c:v>2023 apr.</c:v>
                </c:pt>
                <c:pt idx="13">
                  <c:v>2024 apr.</c:v>
                </c:pt>
                <c:pt idx="14">
                  <c:v>2025 märts</c:v>
                </c:pt>
                <c:pt idx="15">
                  <c:v>2026 märts</c:v>
                </c:pt>
              </c:strCache>
            </c:strRef>
          </c:cat>
          <c:val>
            <c:numRef>
              <c:f>Sheet1!$D$354:$D$369</c:f>
              <c:numCache>
                <c:formatCode>General</c:formatCode>
                <c:ptCount val="16"/>
                <c:pt idx="0">
                  <c:v>58</c:v>
                </c:pt>
                <c:pt idx="1">
                  <c:v>58</c:v>
                </c:pt>
                <c:pt idx="2">
                  <c:v>52</c:v>
                </c:pt>
                <c:pt idx="3">
                  <c:v>57</c:v>
                </c:pt>
                <c:pt idx="4">
                  <c:v>65</c:v>
                </c:pt>
                <c:pt idx="5">
                  <c:v>62</c:v>
                </c:pt>
                <c:pt idx="6">
                  <c:v>62</c:v>
                </c:pt>
                <c:pt idx="7">
                  <c:v>60</c:v>
                </c:pt>
                <c:pt idx="8">
                  <c:v>65</c:v>
                </c:pt>
                <c:pt idx="9">
                  <c:v>65</c:v>
                </c:pt>
                <c:pt idx="10">
                  <c:v>69</c:v>
                </c:pt>
                <c:pt idx="11">
                  <c:v>65</c:v>
                </c:pt>
                <c:pt idx="12">
                  <c:v>66</c:v>
                </c:pt>
                <c:pt idx="13">
                  <c:v>66</c:v>
                </c:pt>
                <c:pt idx="14">
                  <c:v>62</c:v>
                </c:pt>
                <c:pt idx="15">
                  <c:v>53</c:v>
                </c:pt>
              </c:numCache>
            </c:numRef>
          </c:val>
          <c:smooth val="0"/>
          <c:extLst>
            <c:ext xmlns:c16="http://schemas.microsoft.com/office/drawing/2014/chart" uri="{C3380CC4-5D6E-409C-BE32-E72D297353CC}">
              <c16:uniqueId val="{00000000-50F7-402F-B807-614EF8510D31}"/>
            </c:ext>
          </c:extLst>
        </c:ser>
        <c:dLbls>
          <c:dLblPos val="t"/>
          <c:showLegendKey val="0"/>
          <c:showVal val="1"/>
          <c:showCatName val="0"/>
          <c:showSerName val="0"/>
          <c:showPercent val="0"/>
          <c:showBubbleSize val="0"/>
        </c:dLbls>
        <c:smooth val="0"/>
        <c:axId val="386524288"/>
        <c:axId val="386522976"/>
      </c:lineChart>
      <c:catAx>
        <c:axId val="38652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t-EE"/>
          </a:p>
        </c:txPr>
        <c:crossAx val="386522976"/>
        <c:crosses val="autoZero"/>
        <c:auto val="1"/>
        <c:lblAlgn val="ctr"/>
        <c:lblOffset val="100"/>
        <c:noMultiLvlLbl val="0"/>
      </c:catAx>
      <c:valAx>
        <c:axId val="386522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t-EE"/>
          </a:p>
        </c:txPr>
        <c:crossAx val="3865242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954899650631751"/>
          <c:y val="9.2558854125303819E-2"/>
          <c:w val="0.62190408017179666"/>
          <c:h val="0.84909224785452431"/>
        </c:manualLayout>
      </c:layout>
      <c:barChart>
        <c:barDir val="bar"/>
        <c:grouping val="percentStacked"/>
        <c:varyColors val="0"/>
        <c:ser>
          <c:idx val="0"/>
          <c:order val="0"/>
          <c:tx>
            <c:strRef>
              <c:f>Sheet1!$C$53</c:f>
              <c:strCache>
                <c:ptCount val="1"/>
                <c:pt idx="0">
                  <c:v>jah, peaks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Helvetica" panose="020B0604020202030204" pitchFamily="34" charset="0"/>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Sheet1!$B$54:$B$67</c:f>
              <c:strCache>
                <c:ptCount val="14"/>
                <c:pt idx="0">
                  <c:v>Vene</c:v>
                </c:pt>
                <c:pt idx="1">
                  <c:v>Eesti</c:v>
                </c:pt>
                <c:pt idx="2">
                  <c:v>KEEL</c:v>
                </c:pt>
                <c:pt idx="3">
                  <c:v>50-74</c:v>
                </c:pt>
                <c:pt idx="4">
                  <c:v>30-49</c:v>
                </c:pt>
                <c:pt idx="5">
                  <c:v>15-29</c:v>
                </c:pt>
                <c:pt idx="6">
                  <c:v>VANUS</c:v>
                </c:pt>
                <c:pt idx="7">
                  <c:v>Naine</c:v>
                </c:pt>
                <c:pt idx="8">
                  <c:v>Mees</c:v>
                </c:pt>
                <c:pt idx="9">
                  <c:v>SUGU</c:v>
                </c:pt>
                <c:pt idx="10">
                  <c:v>KÕIK 2023 aprill</c:v>
                </c:pt>
                <c:pt idx="11">
                  <c:v>Kõik 2024 aprill</c:v>
                </c:pt>
                <c:pt idx="12">
                  <c:v>KÕIK 2025 märts</c:v>
                </c:pt>
                <c:pt idx="13">
                  <c:v>KÕIK 2026 märts</c:v>
                </c:pt>
              </c:strCache>
            </c:strRef>
          </c:cat>
          <c:val>
            <c:numRef>
              <c:f>Sheet1!$C$54:$C$67</c:f>
              <c:numCache>
                <c:formatCode>0</c:formatCode>
                <c:ptCount val="14"/>
                <c:pt idx="0">
                  <c:v>54.613133385581989</c:v>
                </c:pt>
                <c:pt idx="1">
                  <c:v>60.098868343380197</c:v>
                </c:pt>
                <c:pt idx="3">
                  <c:v>47.977190661125398</c:v>
                </c:pt>
                <c:pt idx="4">
                  <c:v>57.703126402536427</c:v>
                </c:pt>
                <c:pt idx="5">
                  <c:v>79.32401770323527</c:v>
                </c:pt>
                <c:pt idx="7">
                  <c:v>57.749296195868951</c:v>
                </c:pt>
                <c:pt idx="8">
                  <c:v>58.69730083644194</c:v>
                </c:pt>
                <c:pt idx="10">
                  <c:v>68.069141959713392</c:v>
                </c:pt>
                <c:pt idx="11">
                  <c:v>67.326469393962071</c:v>
                </c:pt>
                <c:pt idx="12">
                  <c:v>63.55217247833076</c:v>
                </c:pt>
                <c:pt idx="13">
                  <c:v>58.21330665078613</c:v>
                </c:pt>
              </c:numCache>
            </c:numRef>
          </c:val>
          <c:extLst>
            <c:ext xmlns:c16="http://schemas.microsoft.com/office/drawing/2014/chart" uri="{C3380CC4-5D6E-409C-BE32-E72D297353CC}">
              <c16:uniqueId val="{00000000-F143-4AB9-9895-548FCB472634}"/>
            </c:ext>
          </c:extLst>
        </c:ser>
        <c:ser>
          <c:idx val="1"/>
          <c:order val="1"/>
          <c:tx>
            <c:strRef>
              <c:f>Sheet1!$D$53</c:f>
              <c:strCache>
                <c:ptCount val="1"/>
                <c:pt idx="0">
                  <c:v>ei ole vaja, piisab muudest transpordiliikidest</c:v>
                </c:pt>
              </c:strCache>
            </c:strRef>
          </c:tx>
          <c:spPr>
            <a:solidFill>
              <a:srgbClr val="67A9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Sheet1!$B$54:$B$67</c:f>
              <c:strCache>
                <c:ptCount val="14"/>
                <c:pt idx="0">
                  <c:v>Vene</c:v>
                </c:pt>
                <c:pt idx="1">
                  <c:v>Eesti</c:v>
                </c:pt>
                <c:pt idx="2">
                  <c:v>KEEL</c:v>
                </c:pt>
                <c:pt idx="3">
                  <c:v>50-74</c:v>
                </c:pt>
                <c:pt idx="4">
                  <c:v>30-49</c:v>
                </c:pt>
                <c:pt idx="5">
                  <c:v>15-29</c:v>
                </c:pt>
                <c:pt idx="6">
                  <c:v>VANUS</c:v>
                </c:pt>
                <c:pt idx="7">
                  <c:v>Naine</c:v>
                </c:pt>
                <c:pt idx="8">
                  <c:v>Mees</c:v>
                </c:pt>
                <c:pt idx="9">
                  <c:v>SUGU</c:v>
                </c:pt>
                <c:pt idx="10">
                  <c:v>KÕIK 2023 aprill</c:v>
                </c:pt>
                <c:pt idx="11">
                  <c:v>Kõik 2024 aprill</c:v>
                </c:pt>
                <c:pt idx="12">
                  <c:v>KÕIK 2025 märts</c:v>
                </c:pt>
                <c:pt idx="13">
                  <c:v>KÕIK 2026 märts</c:v>
                </c:pt>
              </c:strCache>
            </c:strRef>
          </c:cat>
          <c:val>
            <c:numRef>
              <c:f>Sheet1!$D$54:$D$67</c:f>
              <c:numCache>
                <c:formatCode>0</c:formatCode>
                <c:ptCount val="14"/>
                <c:pt idx="0">
                  <c:v>34.794061730561197</c:v>
                </c:pt>
                <c:pt idx="1">
                  <c:v>33.973628415284303</c:v>
                </c:pt>
                <c:pt idx="3">
                  <c:v>40.999762671476873</c:v>
                </c:pt>
                <c:pt idx="4">
                  <c:v>36.039813656430418</c:v>
                </c:pt>
                <c:pt idx="5">
                  <c:v>17.646110449400826</c:v>
                </c:pt>
                <c:pt idx="7">
                  <c:v>32.620510975259457</c:v>
                </c:pt>
                <c:pt idx="8">
                  <c:v>35.961166275100851</c:v>
                </c:pt>
                <c:pt idx="10">
                  <c:v>18.550791065561075</c:v>
                </c:pt>
                <c:pt idx="11">
                  <c:v>22.051273256284823</c:v>
                </c:pt>
                <c:pt idx="12">
                  <c:v>24.492308582850544</c:v>
                </c:pt>
                <c:pt idx="13">
                  <c:v>34.255628483190463</c:v>
                </c:pt>
              </c:numCache>
            </c:numRef>
          </c:val>
          <c:extLst>
            <c:ext xmlns:c16="http://schemas.microsoft.com/office/drawing/2014/chart" uri="{C3380CC4-5D6E-409C-BE32-E72D297353CC}">
              <c16:uniqueId val="{00000001-F143-4AB9-9895-548FCB472634}"/>
            </c:ext>
          </c:extLst>
        </c:ser>
        <c:ser>
          <c:idx val="2"/>
          <c:order val="2"/>
          <c:tx>
            <c:strRef>
              <c:f>Sheet1!$E$53</c:f>
              <c:strCache>
                <c:ptCount val="1"/>
                <c:pt idx="0">
                  <c:v>Ei oska öelda</c:v>
                </c:pt>
              </c:strCache>
            </c:strRef>
          </c:tx>
          <c:spPr>
            <a:solidFill>
              <a:srgbClr val="FFFFFF">
                <a:lumMod val="6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Sheet1!$B$54:$B$67</c:f>
              <c:strCache>
                <c:ptCount val="14"/>
                <c:pt idx="0">
                  <c:v>Vene</c:v>
                </c:pt>
                <c:pt idx="1">
                  <c:v>Eesti</c:v>
                </c:pt>
                <c:pt idx="2">
                  <c:v>KEEL</c:v>
                </c:pt>
                <c:pt idx="3">
                  <c:v>50-74</c:v>
                </c:pt>
                <c:pt idx="4">
                  <c:v>30-49</c:v>
                </c:pt>
                <c:pt idx="5">
                  <c:v>15-29</c:v>
                </c:pt>
                <c:pt idx="6">
                  <c:v>VANUS</c:v>
                </c:pt>
                <c:pt idx="7">
                  <c:v>Naine</c:v>
                </c:pt>
                <c:pt idx="8">
                  <c:v>Mees</c:v>
                </c:pt>
                <c:pt idx="9">
                  <c:v>SUGU</c:v>
                </c:pt>
                <c:pt idx="10">
                  <c:v>KÕIK 2023 aprill</c:v>
                </c:pt>
                <c:pt idx="11">
                  <c:v>Kõik 2024 aprill</c:v>
                </c:pt>
                <c:pt idx="12">
                  <c:v>KÕIK 2025 märts</c:v>
                </c:pt>
                <c:pt idx="13">
                  <c:v>KÕIK 2026 märts</c:v>
                </c:pt>
              </c:strCache>
            </c:strRef>
          </c:cat>
          <c:val>
            <c:numRef>
              <c:f>Sheet1!$E$54:$E$67</c:f>
              <c:numCache>
                <c:formatCode>0</c:formatCode>
                <c:ptCount val="14"/>
                <c:pt idx="0">
                  <c:v>10.592804883856697</c:v>
                </c:pt>
                <c:pt idx="1">
                  <c:v>5.927503241335482</c:v>
                </c:pt>
                <c:pt idx="3">
                  <c:v>11.023046667397672</c:v>
                </c:pt>
                <c:pt idx="4">
                  <c:v>6.2570599410331083</c:v>
                </c:pt>
                <c:pt idx="5">
                  <c:v>3.0298718473638995</c:v>
                </c:pt>
                <c:pt idx="7">
                  <c:v>9.6301928288714791</c:v>
                </c:pt>
                <c:pt idx="8">
                  <c:v>5.3415328884573023</c:v>
                </c:pt>
                <c:pt idx="10">
                  <c:v>13.38006697472566</c:v>
                </c:pt>
                <c:pt idx="11">
                  <c:v>10.622257349753342</c:v>
                </c:pt>
                <c:pt idx="12">
                  <c:v>11.955518938818757</c:v>
                </c:pt>
                <c:pt idx="13">
                  <c:v>7.5310648660234554</c:v>
                </c:pt>
              </c:numCache>
            </c:numRef>
          </c:val>
          <c:extLst>
            <c:ext xmlns:c16="http://schemas.microsoft.com/office/drawing/2014/chart" uri="{C3380CC4-5D6E-409C-BE32-E72D297353CC}">
              <c16:uniqueId val="{00000002-F143-4AB9-9895-548FCB472634}"/>
            </c:ext>
          </c:extLst>
        </c:ser>
        <c:dLbls>
          <c:dLblPos val="ctr"/>
          <c:showLegendKey val="0"/>
          <c:showVal val="1"/>
          <c:showCatName val="0"/>
          <c:showSerName val="0"/>
          <c:showPercent val="0"/>
          <c:showBubbleSize val="0"/>
        </c:dLbls>
        <c:gapWidth val="50"/>
        <c:overlap val="100"/>
        <c:axId val="895684416"/>
        <c:axId val="895684832"/>
      </c:barChart>
      <c:catAx>
        <c:axId val="895684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120" normalizeH="0" baseline="0">
                <a:solidFill>
                  <a:schemeClr val="tx2"/>
                </a:solidFill>
                <a:latin typeface="Helvetica" panose="020B0604020202030204" pitchFamily="34" charset="0"/>
                <a:ea typeface="+mn-ea"/>
                <a:cs typeface="+mn-cs"/>
              </a:defRPr>
            </a:pPr>
            <a:endParaRPr lang="et-EE"/>
          </a:p>
        </c:txPr>
        <c:crossAx val="895684832"/>
        <c:crosses val="autoZero"/>
        <c:auto val="1"/>
        <c:lblAlgn val="ctr"/>
        <c:lblOffset val="100"/>
        <c:noMultiLvlLbl val="0"/>
      </c:catAx>
      <c:valAx>
        <c:axId val="895684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2"/>
                </a:solidFill>
                <a:latin typeface="Helvetica" panose="020B0604020202030204" pitchFamily="34" charset="0"/>
                <a:ea typeface="+mn-ea"/>
                <a:cs typeface="+mn-cs"/>
              </a:defRPr>
            </a:pPr>
            <a:endParaRPr lang="et-EE"/>
          </a:p>
        </c:txPr>
        <c:crossAx val="895684416"/>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Helvetica" panose="020B0604020202030204" pitchFamily="34" charset="0"/>
              <a:ea typeface="+mn-ea"/>
              <a:cs typeface="+mn-cs"/>
            </a:defRPr>
          </a:pPr>
          <a:endParaRPr lang="et-EE"/>
        </a:p>
      </c:txPr>
    </c:legend>
    <c:plotVisOnly val="1"/>
    <c:dispBlanksAs val="gap"/>
    <c:showDLblsOverMax val="0"/>
  </c:chart>
  <c:spPr>
    <a:solidFill>
      <a:schemeClr val="lt1"/>
    </a:solidFill>
    <a:ln w="9525" cap="flat" cmpd="sng" algn="ctr">
      <a:noFill/>
      <a:round/>
    </a:ln>
    <a:effectLst/>
  </c:spPr>
  <c:txPr>
    <a:bodyPr/>
    <a:lstStyle/>
    <a:p>
      <a:pPr>
        <a:defRPr/>
      </a:pPr>
      <a:endParaRPr lang="et-E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Sheet1!$D$489</c:f>
              <c:strCache>
                <c:ptCount val="1"/>
                <c:pt idx="0">
                  <c:v>See on täiesti kindel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Helvetica" panose="020B0604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Sheet1!$C$490:$C$501</c:f>
              <c:strCache>
                <c:ptCount val="12"/>
                <c:pt idx="0">
                  <c:v>kõrgharidus </c:v>
                </c:pt>
                <c:pt idx="1">
                  <c:v>keskharidus või keskharidus koos kutseharidusega</c:v>
                </c:pt>
                <c:pt idx="2">
                  <c:v>alg-, põhiharidus </c:v>
                </c:pt>
                <c:pt idx="3">
                  <c:v>HARIDUS</c:v>
                </c:pt>
                <c:pt idx="4">
                  <c:v>50-74</c:v>
                </c:pt>
                <c:pt idx="5">
                  <c:v>30-49</c:v>
                </c:pt>
                <c:pt idx="6">
                  <c:v>15-29</c:v>
                </c:pt>
                <c:pt idx="7">
                  <c:v>VANUS</c:v>
                </c:pt>
                <c:pt idx="8">
                  <c:v>Naine</c:v>
                </c:pt>
                <c:pt idx="9">
                  <c:v>Mees</c:v>
                </c:pt>
                <c:pt idx="10">
                  <c:v>SUGU</c:v>
                </c:pt>
                <c:pt idx="11">
                  <c:v>KÕIK 2026 kevad</c:v>
                </c:pt>
              </c:strCache>
            </c:strRef>
          </c:cat>
          <c:val>
            <c:numRef>
              <c:f>Sheet1!$D$490:$D$501</c:f>
              <c:numCache>
                <c:formatCode>0</c:formatCode>
                <c:ptCount val="12"/>
                <c:pt idx="0">
                  <c:v>23.045669794293566</c:v>
                </c:pt>
                <c:pt idx="1">
                  <c:v>15.553318637552568</c:v>
                </c:pt>
                <c:pt idx="2">
                  <c:v>10.749169833818154</c:v>
                </c:pt>
                <c:pt idx="4">
                  <c:v>6.3056734871586331</c:v>
                </c:pt>
                <c:pt idx="5">
                  <c:v>12.130715265656438</c:v>
                </c:pt>
                <c:pt idx="6">
                  <c:v>21.314744025889294</c:v>
                </c:pt>
                <c:pt idx="8">
                  <c:v>39.748028283942539</c:v>
                </c:pt>
                <c:pt idx="9">
                  <c:v>20.500838937353166</c:v>
                </c:pt>
                <c:pt idx="11">
                  <c:v>16.985384359253484</c:v>
                </c:pt>
              </c:numCache>
            </c:numRef>
          </c:val>
          <c:extLst>
            <c:ext xmlns:c16="http://schemas.microsoft.com/office/drawing/2014/chart" uri="{C3380CC4-5D6E-409C-BE32-E72D297353CC}">
              <c16:uniqueId val="{00000000-3380-4111-8D5C-E19E6E6BE210}"/>
            </c:ext>
          </c:extLst>
        </c:ser>
        <c:ser>
          <c:idx val="1"/>
          <c:order val="1"/>
          <c:tx>
            <c:strRef>
              <c:f>Sheet1!$E$489</c:f>
              <c:strCache>
                <c:ptCount val="1"/>
                <c:pt idx="0">
                  <c:v>See on pigem kindel</c:v>
                </c:pt>
              </c:strCache>
            </c:strRef>
          </c:tx>
          <c:spPr>
            <a:solidFill>
              <a:srgbClr val="FDDB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Sheet1!$C$490:$C$501</c:f>
              <c:strCache>
                <c:ptCount val="12"/>
                <c:pt idx="0">
                  <c:v>kõrgharidus </c:v>
                </c:pt>
                <c:pt idx="1">
                  <c:v>keskharidus või keskharidus koos kutseharidusega</c:v>
                </c:pt>
                <c:pt idx="2">
                  <c:v>alg-, põhiharidus </c:v>
                </c:pt>
                <c:pt idx="3">
                  <c:v>HARIDUS</c:v>
                </c:pt>
                <c:pt idx="4">
                  <c:v>50-74</c:v>
                </c:pt>
                <c:pt idx="5">
                  <c:v>30-49</c:v>
                </c:pt>
                <c:pt idx="6">
                  <c:v>15-29</c:v>
                </c:pt>
                <c:pt idx="7">
                  <c:v>VANUS</c:v>
                </c:pt>
                <c:pt idx="8">
                  <c:v>Naine</c:v>
                </c:pt>
                <c:pt idx="9">
                  <c:v>Mees</c:v>
                </c:pt>
                <c:pt idx="10">
                  <c:v>SUGU</c:v>
                </c:pt>
                <c:pt idx="11">
                  <c:v>KÕIK 2026 kevad</c:v>
                </c:pt>
              </c:strCache>
            </c:strRef>
          </c:cat>
          <c:val>
            <c:numRef>
              <c:f>Sheet1!$E$490:$E$501</c:f>
              <c:numCache>
                <c:formatCode>0</c:formatCode>
                <c:ptCount val="12"/>
                <c:pt idx="0">
                  <c:v>45.330235343787308</c:v>
                </c:pt>
                <c:pt idx="1">
                  <c:v>40.024996084237294</c:v>
                </c:pt>
                <c:pt idx="2">
                  <c:v>34.060180270241347</c:v>
                </c:pt>
                <c:pt idx="4">
                  <c:v>9.6644071158948623</c:v>
                </c:pt>
                <c:pt idx="5">
                  <c:v>11.524026938655545</c:v>
                </c:pt>
                <c:pt idx="6">
                  <c:v>23.908134639601236</c:v>
                </c:pt>
                <c:pt idx="8">
                  <c:v>41.364498911720666</c:v>
                </c:pt>
                <c:pt idx="9">
                  <c:v>13.538932394127508</c:v>
                </c:pt>
                <c:pt idx="11">
                  <c:v>40.564274384562168</c:v>
                </c:pt>
              </c:numCache>
            </c:numRef>
          </c:val>
          <c:extLst>
            <c:ext xmlns:c16="http://schemas.microsoft.com/office/drawing/2014/chart" uri="{C3380CC4-5D6E-409C-BE32-E72D297353CC}">
              <c16:uniqueId val="{00000001-3380-4111-8D5C-E19E6E6BE210}"/>
            </c:ext>
          </c:extLst>
        </c:ser>
        <c:ser>
          <c:idx val="2"/>
          <c:order val="2"/>
          <c:tx>
            <c:strRef>
              <c:f>Sheet1!$F$489</c:f>
              <c:strCache>
                <c:ptCount val="1"/>
                <c:pt idx="0">
                  <c:v>See on pigem ebakindel</c:v>
                </c:pt>
              </c:strCache>
            </c:strRef>
          </c:tx>
          <c:spPr>
            <a:solidFill>
              <a:srgbClr val="D1E5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Sheet1!$C$490:$C$501</c:f>
              <c:strCache>
                <c:ptCount val="12"/>
                <c:pt idx="0">
                  <c:v>kõrgharidus </c:v>
                </c:pt>
                <c:pt idx="1">
                  <c:v>keskharidus või keskharidus koos kutseharidusega</c:v>
                </c:pt>
                <c:pt idx="2">
                  <c:v>alg-, põhiharidus </c:v>
                </c:pt>
                <c:pt idx="3">
                  <c:v>HARIDUS</c:v>
                </c:pt>
                <c:pt idx="4">
                  <c:v>50-74</c:v>
                </c:pt>
                <c:pt idx="5">
                  <c:v>30-49</c:v>
                </c:pt>
                <c:pt idx="6">
                  <c:v>15-29</c:v>
                </c:pt>
                <c:pt idx="7">
                  <c:v>VANUS</c:v>
                </c:pt>
                <c:pt idx="8">
                  <c:v>Naine</c:v>
                </c:pt>
                <c:pt idx="9">
                  <c:v>Mees</c:v>
                </c:pt>
                <c:pt idx="10">
                  <c:v>SUGU</c:v>
                </c:pt>
                <c:pt idx="11">
                  <c:v>KÕIK 2026 kevad</c:v>
                </c:pt>
              </c:strCache>
            </c:strRef>
          </c:cat>
          <c:val>
            <c:numRef>
              <c:f>Sheet1!$F$490:$F$501</c:f>
              <c:numCache>
                <c:formatCode>0</c:formatCode>
                <c:ptCount val="12"/>
                <c:pt idx="0">
                  <c:v>20.654133838598074</c:v>
                </c:pt>
                <c:pt idx="1">
                  <c:v>24.400028995852573</c:v>
                </c:pt>
                <c:pt idx="2">
                  <c:v>21.080541125949971</c:v>
                </c:pt>
                <c:pt idx="4">
                  <c:v>6.3747048943565421</c:v>
                </c:pt>
                <c:pt idx="5">
                  <c:v>5.4322282048996975</c:v>
                </c:pt>
                <c:pt idx="6">
                  <c:v>18.441016187158475</c:v>
                </c:pt>
                <c:pt idx="8">
                  <c:v>50.982297958360327</c:v>
                </c:pt>
                <c:pt idx="9">
                  <c:v>18.76975275522495</c:v>
                </c:pt>
                <c:pt idx="11">
                  <c:v>22.624291467982683</c:v>
                </c:pt>
              </c:numCache>
            </c:numRef>
          </c:val>
          <c:extLst>
            <c:ext xmlns:c16="http://schemas.microsoft.com/office/drawing/2014/chart" uri="{C3380CC4-5D6E-409C-BE32-E72D297353CC}">
              <c16:uniqueId val="{00000002-3380-4111-8D5C-E19E6E6BE210}"/>
            </c:ext>
          </c:extLst>
        </c:ser>
        <c:ser>
          <c:idx val="3"/>
          <c:order val="3"/>
          <c:tx>
            <c:strRef>
              <c:f>Sheet1!$G$489</c:f>
              <c:strCache>
                <c:ptCount val="1"/>
                <c:pt idx="0">
                  <c:v>See on väga ebakindel</c:v>
                </c:pt>
              </c:strCache>
            </c:strRef>
          </c:tx>
          <c:spPr>
            <a:solidFill>
              <a:srgbClr val="67A9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Sheet1!$C$490:$C$501</c:f>
              <c:strCache>
                <c:ptCount val="12"/>
                <c:pt idx="0">
                  <c:v>kõrgharidus </c:v>
                </c:pt>
                <c:pt idx="1">
                  <c:v>keskharidus või keskharidus koos kutseharidusega</c:v>
                </c:pt>
                <c:pt idx="2">
                  <c:v>alg-, põhiharidus </c:v>
                </c:pt>
                <c:pt idx="3">
                  <c:v>HARIDUS</c:v>
                </c:pt>
                <c:pt idx="4">
                  <c:v>50-74</c:v>
                </c:pt>
                <c:pt idx="5">
                  <c:v>30-49</c:v>
                </c:pt>
                <c:pt idx="6">
                  <c:v>15-29</c:v>
                </c:pt>
                <c:pt idx="7">
                  <c:v>VANUS</c:v>
                </c:pt>
                <c:pt idx="8">
                  <c:v>Naine</c:v>
                </c:pt>
                <c:pt idx="9">
                  <c:v>Mees</c:v>
                </c:pt>
                <c:pt idx="10">
                  <c:v>SUGU</c:v>
                </c:pt>
                <c:pt idx="11">
                  <c:v>KÕIK 2026 kevad</c:v>
                </c:pt>
              </c:strCache>
            </c:strRef>
          </c:cat>
          <c:val>
            <c:numRef>
              <c:f>Sheet1!$G$490:$G$501</c:f>
              <c:numCache>
                <c:formatCode>0</c:formatCode>
                <c:ptCount val="12"/>
                <c:pt idx="0">
                  <c:v>6.1540901244586239</c:v>
                </c:pt>
                <c:pt idx="1">
                  <c:v>10.857200467646573</c:v>
                </c:pt>
                <c:pt idx="2">
                  <c:v>23.947511597354225</c:v>
                </c:pt>
                <c:pt idx="4">
                  <c:v>7.7034047834521475</c:v>
                </c:pt>
                <c:pt idx="5">
                  <c:v>14.801158079103466</c:v>
                </c:pt>
                <c:pt idx="6">
                  <c:v>19.900893589051389</c:v>
                </c:pt>
                <c:pt idx="8">
                  <c:v>37.702388477437779</c:v>
                </c:pt>
                <c:pt idx="9">
                  <c:v>19.892155070955209</c:v>
                </c:pt>
                <c:pt idx="11">
                  <c:v>11.824364520584988</c:v>
                </c:pt>
              </c:numCache>
            </c:numRef>
          </c:val>
          <c:extLst>
            <c:ext xmlns:c16="http://schemas.microsoft.com/office/drawing/2014/chart" uri="{C3380CC4-5D6E-409C-BE32-E72D297353CC}">
              <c16:uniqueId val="{00000003-3380-4111-8D5C-E19E6E6BE210}"/>
            </c:ext>
          </c:extLst>
        </c:ser>
        <c:ser>
          <c:idx val="4"/>
          <c:order val="4"/>
          <c:tx>
            <c:strRef>
              <c:f>Sheet1!$H$489</c:f>
              <c:strCache>
                <c:ptCount val="1"/>
                <c:pt idx="0">
                  <c:v>Ei oska öelda</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Sheet1!$C$490:$C$501</c:f>
              <c:strCache>
                <c:ptCount val="12"/>
                <c:pt idx="0">
                  <c:v>kõrgharidus </c:v>
                </c:pt>
                <c:pt idx="1">
                  <c:v>keskharidus või keskharidus koos kutseharidusega</c:v>
                </c:pt>
                <c:pt idx="2">
                  <c:v>alg-, põhiharidus </c:v>
                </c:pt>
                <c:pt idx="3">
                  <c:v>HARIDUS</c:v>
                </c:pt>
                <c:pt idx="4">
                  <c:v>50-74</c:v>
                </c:pt>
                <c:pt idx="5">
                  <c:v>30-49</c:v>
                </c:pt>
                <c:pt idx="6">
                  <c:v>15-29</c:v>
                </c:pt>
                <c:pt idx="7">
                  <c:v>VANUS</c:v>
                </c:pt>
                <c:pt idx="8">
                  <c:v>Naine</c:v>
                </c:pt>
                <c:pt idx="9">
                  <c:v>Mees</c:v>
                </c:pt>
                <c:pt idx="10">
                  <c:v>SUGU</c:v>
                </c:pt>
                <c:pt idx="11">
                  <c:v>KÕIK 2026 kevad</c:v>
                </c:pt>
              </c:strCache>
            </c:strRef>
          </c:cat>
          <c:val>
            <c:numRef>
              <c:f>Sheet1!$H$490:$H$501</c:f>
              <c:numCache>
                <c:formatCode>0</c:formatCode>
                <c:ptCount val="12"/>
                <c:pt idx="0">
                  <c:v>4.8158708988623893</c:v>
                </c:pt>
                <c:pt idx="1">
                  <c:v>9.1644558147108519</c:v>
                </c:pt>
                <c:pt idx="2">
                  <c:v>10.162597172636314</c:v>
                </c:pt>
                <c:pt idx="4">
                  <c:v>9.1230006701820425</c:v>
                </c:pt>
                <c:pt idx="5">
                  <c:v>12.278395873377569</c:v>
                </c:pt>
                <c:pt idx="6">
                  <c:v>27.370844677272203</c:v>
                </c:pt>
                <c:pt idx="8">
                  <c:v>37.929143813484409</c:v>
                </c:pt>
                <c:pt idx="9">
                  <c:v>13.298614965683784</c:v>
                </c:pt>
                <c:pt idx="11">
                  <c:v>8.0016852676166081</c:v>
                </c:pt>
              </c:numCache>
            </c:numRef>
          </c:val>
          <c:extLst>
            <c:ext xmlns:c16="http://schemas.microsoft.com/office/drawing/2014/chart" uri="{C3380CC4-5D6E-409C-BE32-E72D297353CC}">
              <c16:uniqueId val="{00000004-3380-4111-8D5C-E19E6E6BE210}"/>
            </c:ext>
          </c:extLst>
        </c:ser>
        <c:dLbls>
          <c:dLblPos val="ctr"/>
          <c:showLegendKey val="0"/>
          <c:showVal val="1"/>
          <c:showCatName val="0"/>
          <c:showSerName val="0"/>
          <c:showPercent val="0"/>
          <c:showBubbleSize val="0"/>
        </c:dLbls>
        <c:gapWidth val="50"/>
        <c:overlap val="100"/>
        <c:axId val="895684416"/>
        <c:axId val="895684832"/>
      </c:barChart>
      <c:catAx>
        <c:axId val="895684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120" normalizeH="0" baseline="0">
                <a:solidFill>
                  <a:schemeClr val="tx2"/>
                </a:solidFill>
                <a:latin typeface="Helvetica" panose="020B0604020202030204" pitchFamily="34" charset="0"/>
                <a:ea typeface="+mn-ea"/>
                <a:cs typeface="+mn-cs"/>
              </a:defRPr>
            </a:pPr>
            <a:endParaRPr lang="en-US"/>
          </a:p>
        </c:txPr>
        <c:crossAx val="895684832"/>
        <c:crosses val="autoZero"/>
        <c:auto val="1"/>
        <c:lblAlgn val="ctr"/>
        <c:lblOffset val="100"/>
        <c:noMultiLvlLbl val="0"/>
      </c:catAx>
      <c:valAx>
        <c:axId val="895684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2"/>
                </a:solidFill>
                <a:latin typeface="Helvetica" panose="020B0604020202030204" pitchFamily="34" charset="0"/>
                <a:ea typeface="+mn-ea"/>
                <a:cs typeface="+mn-cs"/>
              </a:defRPr>
            </a:pPr>
            <a:endParaRPr lang="en-US"/>
          </a:p>
        </c:txPr>
        <c:crossAx val="895684416"/>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Helvetica" panose="020B0604020202030204" pitchFamily="34" charset="0"/>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Sheet1!$D$82</c:f>
              <c:strCache>
                <c:ptCount val="1"/>
                <c:pt idx="0">
                  <c:v>See on täiesti kindel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solidFill>
                    <a:latin typeface="Helvetica" panose="020B0604020202030204" pitchFamily="34" charset="0"/>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Sheet1!$C$83:$C$95</c:f>
              <c:strCache>
                <c:ptCount val="13"/>
                <c:pt idx="0">
                  <c:v>kõrgharidus </c:v>
                </c:pt>
                <c:pt idx="1">
                  <c:v>keskharidus või keskharidus koos kutseharidusega</c:v>
                </c:pt>
                <c:pt idx="2">
                  <c:v>alg-, põhiharidus </c:v>
                </c:pt>
                <c:pt idx="3">
                  <c:v>HARIDUS</c:v>
                </c:pt>
                <c:pt idx="4">
                  <c:v>50-74</c:v>
                </c:pt>
                <c:pt idx="5">
                  <c:v>30-49</c:v>
                </c:pt>
                <c:pt idx="6">
                  <c:v>15-29</c:v>
                </c:pt>
                <c:pt idx="7">
                  <c:v>VANUS</c:v>
                </c:pt>
                <c:pt idx="8">
                  <c:v>Naine</c:v>
                </c:pt>
                <c:pt idx="9">
                  <c:v>Mees</c:v>
                </c:pt>
                <c:pt idx="10">
                  <c:v>SUGU</c:v>
                </c:pt>
                <c:pt idx="11">
                  <c:v>KÕIK 2025 märts</c:v>
                </c:pt>
                <c:pt idx="12">
                  <c:v>KÕIK 2026 kevad</c:v>
                </c:pt>
              </c:strCache>
            </c:strRef>
          </c:cat>
          <c:val>
            <c:numRef>
              <c:f>Sheet1!$D$83:$D$95</c:f>
              <c:numCache>
                <c:formatCode>0</c:formatCode>
                <c:ptCount val="13"/>
                <c:pt idx="0">
                  <c:v>7.6109337058106421</c:v>
                </c:pt>
                <c:pt idx="1">
                  <c:v>7.7329282534082608</c:v>
                </c:pt>
                <c:pt idx="2">
                  <c:v>4.0887649801288299</c:v>
                </c:pt>
                <c:pt idx="4">
                  <c:v>5.892884410893541</c:v>
                </c:pt>
                <c:pt idx="5">
                  <c:v>8.4877847580290879</c:v>
                </c:pt>
                <c:pt idx="6">
                  <c:v>6.4941752086707822</c:v>
                </c:pt>
                <c:pt idx="8">
                  <c:v>4.2241098101000674</c:v>
                </c:pt>
                <c:pt idx="9">
                  <c:v>9.8721132118794799</c:v>
                </c:pt>
                <c:pt idx="11">
                  <c:v>7.9274787256738941</c:v>
                </c:pt>
                <c:pt idx="12">
                  <c:v>7.0201215494478078</c:v>
                </c:pt>
              </c:numCache>
            </c:numRef>
          </c:val>
          <c:extLst>
            <c:ext xmlns:c16="http://schemas.microsoft.com/office/drawing/2014/chart" uri="{C3380CC4-5D6E-409C-BE32-E72D297353CC}">
              <c16:uniqueId val="{00000000-1DC6-4631-A933-09D9E885603D}"/>
            </c:ext>
          </c:extLst>
        </c:ser>
        <c:ser>
          <c:idx val="1"/>
          <c:order val="1"/>
          <c:tx>
            <c:strRef>
              <c:f>Sheet1!$E$82</c:f>
              <c:strCache>
                <c:ptCount val="1"/>
                <c:pt idx="0">
                  <c:v>See on pigem kindel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Sheet1!$C$83:$C$95</c:f>
              <c:strCache>
                <c:ptCount val="13"/>
                <c:pt idx="0">
                  <c:v>kõrgharidus </c:v>
                </c:pt>
                <c:pt idx="1">
                  <c:v>keskharidus või keskharidus koos kutseharidusega</c:v>
                </c:pt>
                <c:pt idx="2">
                  <c:v>alg-, põhiharidus </c:v>
                </c:pt>
                <c:pt idx="3">
                  <c:v>HARIDUS</c:v>
                </c:pt>
                <c:pt idx="4">
                  <c:v>50-74</c:v>
                </c:pt>
                <c:pt idx="5">
                  <c:v>30-49</c:v>
                </c:pt>
                <c:pt idx="6">
                  <c:v>15-29</c:v>
                </c:pt>
                <c:pt idx="7">
                  <c:v>VANUS</c:v>
                </c:pt>
                <c:pt idx="8">
                  <c:v>Naine</c:v>
                </c:pt>
                <c:pt idx="9">
                  <c:v>Mees</c:v>
                </c:pt>
                <c:pt idx="10">
                  <c:v>SUGU</c:v>
                </c:pt>
                <c:pt idx="11">
                  <c:v>KÕIK 2025 märts</c:v>
                </c:pt>
                <c:pt idx="12">
                  <c:v>KÕIK 2026 kevad</c:v>
                </c:pt>
              </c:strCache>
            </c:strRef>
          </c:cat>
          <c:val>
            <c:numRef>
              <c:f>Sheet1!$E$83:$E$95</c:f>
              <c:numCache>
                <c:formatCode>0</c:formatCode>
                <c:ptCount val="13"/>
                <c:pt idx="0">
                  <c:v>41.073569244340689</c:v>
                </c:pt>
                <c:pt idx="1">
                  <c:v>27.329474074544859</c:v>
                </c:pt>
                <c:pt idx="2">
                  <c:v>21.460814655374605</c:v>
                </c:pt>
                <c:pt idx="4">
                  <c:v>26.213431244436244</c:v>
                </c:pt>
                <c:pt idx="5">
                  <c:v>30.41646287330072</c:v>
                </c:pt>
                <c:pt idx="6">
                  <c:v>38.99350802497176</c:v>
                </c:pt>
                <c:pt idx="8">
                  <c:v>31.380496408224555</c:v>
                </c:pt>
                <c:pt idx="9">
                  <c:v>29.605547157121471</c:v>
                </c:pt>
                <c:pt idx="11">
                  <c:v>37.411880152466182</c:v>
                </c:pt>
                <c:pt idx="12">
                  <c:v>30.501817946156525</c:v>
                </c:pt>
              </c:numCache>
            </c:numRef>
          </c:val>
          <c:extLst>
            <c:ext xmlns:c16="http://schemas.microsoft.com/office/drawing/2014/chart" uri="{C3380CC4-5D6E-409C-BE32-E72D297353CC}">
              <c16:uniqueId val="{00000001-1DC6-4631-A933-09D9E885603D}"/>
            </c:ext>
          </c:extLst>
        </c:ser>
        <c:ser>
          <c:idx val="2"/>
          <c:order val="2"/>
          <c:tx>
            <c:strRef>
              <c:f>Sheet1!$F$82</c:f>
              <c:strCache>
                <c:ptCount val="1"/>
                <c:pt idx="0">
                  <c:v>See on pigem ebakindel</c:v>
                </c:pt>
              </c:strCache>
            </c:strRef>
          </c:tx>
          <c:spPr>
            <a:solidFill>
              <a:srgbClr val="D1E5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Sheet1!$C$83:$C$95</c:f>
              <c:strCache>
                <c:ptCount val="13"/>
                <c:pt idx="0">
                  <c:v>kõrgharidus </c:v>
                </c:pt>
                <c:pt idx="1">
                  <c:v>keskharidus või keskharidus koos kutseharidusega</c:v>
                </c:pt>
                <c:pt idx="2">
                  <c:v>alg-, põhiharidus </c:v>
                </c:pt>
                <c:pt idx="3">
                  <c:v>HARIDUS</c:v>
                </c:pt>
                <c:pt idx="4">
                  <c:v>50-74</c:v>
                </c:pt>
                <c:pt idx="5">
                  <c:v>30-49</c:v>
                </c:pt>
                <c:pt idx="6">
                  <c:v>15-29</c:v>
                </c:pt>
                <c:pt idx="7">
                  <c:v>VANUS</c:v>
                </c:pt>
                <c:pt idx="8">
                  <c:v>Naine</c:v>
                </c:pt>
                <c:pt idx="9">
                  <c:v>Mees</c:v>
                </c:pt>
                <c:pt idx="10">
                  <c:v>SUGU</c:v>
                </c:pt>
                <c:pt idx="11">
                  <c:v>KÕIK 2025 märts</c:v>
                </c:pt>
                <c:pt idx="12">
                  <c:v>KÕIK 2026 kevad</c:v>
                </c:pt>
              </c:strCache>
            </c:strRef>
          </c:cat>
          <c:val>
            <c:numRef>
              <c:f>Sheet1!$F$83:$F$95</c:f>
              <c:numCache>
                <c:formatCode>0</c:formatCode>
                <c:ptCount val="13"/>
                <c:pt idx="0">
                  <c:v>35.461706278062707</c:v>
                </c:pt>
                <c:pt idx="1">
                  <c:v>39.527776182872074</c:v>
                </c:pt>
                <c:pt idx="2">
                  <c:v>44.588974932804177</c:v>
                </c:pt>
                <c:pt idx="4">
                  <c:v>39.208187420982888</c:v>
                </c:pt>
                <c:pt idx="5">
                  <c:v>37.70106063584322</c:v>
                </c:pt>
                <c:pt idx="6">
                  <c:v>41.983194488143468</c:v>
                </c:pt>
                <c:pt idx="8">
                  <c:v>41.362483070777351</c:v>
                </c:pt>
                <c:pt idx="9">
                  <c:v>37.004623044564774</c:v>
                </c:pt>
                <c:pt idx="11">
                  <c:v>27.592961559565268</c:v>
                </c:pt>
                <c:pt idx="12">
                  <c:v>39.205149421175506</c:v>
                </c:pt>
              </c:numCache>
            </c:numRef>
          </c:val>
          <c:extLst>
            <c:ext xmlns:c16="http://schemas.microsoft.com/office/drawing/2014/chart" uri="{C3380CC4-5D6E-409C-BE32-E72D297353CC}">
              <c16:uniqueId val="{00000002-1DC6-4631-A933-09D9E885603D}"/>
            </c:ext>
          </c:extLst>
        </c:ser>
        <c:ser>
          <c:idx val="3"/>
          <c:order val="3"/>
          <c:tx>
            <c:strRef>
              <c:f>Sheet1!$G$82</c:f>
              <c:strCache>
                <c:ptCount val="1"/>
                <c:pt idx="0">
                  <c:v>See on väga ebakindel</c:v>
                </c:pt>
              </c:strCache>
            </c:strRef>
          </c:tx>
          <c:spPr>
            <a:solidFill>
              <a:srgbClr val="67A9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Sheet1!$C$83:$C$95</c:f>
              <c:strCache>
                <c:ptCount val="13"/>
                <c:pt idx="0">
                  <c:v>kõrgharidus </c:v>
                </c:pt>
                <c:pt idx="1">
                  <c:v>keskharidus või keskharidus koos kutseharidusega</c:v>
                </c:pt>
                <c:pt idx="2">
                  <c:v>alg-, põhiharidus </c:v>
                </c:pt>
                <c:pt idx="3">
                  <c:v>HARIDUS</c:v>
                </c:pt>
                <c:pt idx="4">
                  <c:v>50-74</c:v>
                </c:pt>
                <c:pt idx="5">
                  <c:v>30-49</c:v>
                </c:pt>
                <c:pt idx="6">
                  <c:v>15-29</c:v>
                </c:pt>
                <c:pt idx="7">
                  <c:v>VANUS</c:v>
                </c:pt>
                <c:pt idx="8">
                  <c:v>Naine</c:v>
                </c:pt>
                <c:pt idx="9">
                  <c:v>Mees</c:v>
                </c:pt>
                <c:pt idx="10">
                  <c:v>SUGU</c:v>
                </c:pt>
                <c:pt idx="11">
                  <c:v>KÕIK 2025 märts</c:v>
                </c:pt>
                <c:pt idx="12">
                  <c:v>KÕIK 2026 kevad</c:v>
                </c:pt>
              </c:strCache>
            </c:strRef>
          </c:cat>
          <c:val>
            <c:numRef>
              <c:f>Sheet1!$G$83:$G$95</c:f>
              <c:numCache>
                <c:formatCode>0</c:formatCode>
                <c:ptCount val="13"/>
                <c:pt idx="0">
                  <c:v>13.637871575168683</c:v>
                </c:pt>
                <c:pt idx="1">
                  <c:v>20.42006219001409</c:v>
                </c:pt>
                <c:pt idx="2">
                  <c:v>27.442902819436505</c:v>
                </c:pt>
                <c:pt idx="4">
                  <c:v>24.123157118577474</c:v>
                </c:pt>
                <c:pt idx="5">
                  <c:v>19.894099072154031</c:v>
                </c:pt>
                <c:pt idx="6">
                  <c:v>10.357003196464053</c:v>
                </c:pt>
                <c:pt idx="8">
                  <c:v>18.01749284694429</c:v>
                </c:pt>
                <c:pt idx="9">
                  <c:v>21.252657927635024</c:v>
                </c:pt>
                <c:pt idx="11">
                  <c:v>12.243818881540323</c:v>
                </c:pt>
                <c:pt idx="12">
                  <c:v>19.619042793158805</c:v>
                </c:pt>
              </c:numCache>
            </c:numRef>
          </c:val>
          <c:extLst>
            <c:ext xmlns:c16="http://schemas.microsoft.com/office/drawing/2014/chart" uri="{C3380CC4-5D6E-409C-BE32-E72D297353CC}">
              <c16:uniqueId val="{00000003-1DC6-4631-A933-09D9E885603D}"/>
            </c:ext>
          </c:extLst>
        </c:ser>
        <c:ser>
          <c:idx val="4"/>
          <c:order val="4"/>
          <c:tx>
            <c:strRef>
              <c:f>Sheet1!$H$82</c:f>
              <c:strCache>
                <c:ptCount val="1"/>
                <c:pt idx="0">
                  <c:v>Ei oska öelda</c:v>
                </c:pt>
              </c:strCache>
            </c:strRef>
          </c:tx>
          <c:spPr>
            <a:solidFill>
              <a:srgbClr val="FFFFFF">
                <a:lumMod val="6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Sheet1!$C$83:$C$95</c:f>
              <c:strCache>
                <c:ptCount val="13"/>
                <c:pt idx="0">
                  <c:v>kõrgharidus </c:v>
                </c:pt>
                <c:pt idx="1">
                  <c:v>keskharidus või keskharidus koos kutseharidusega</c:v>
                </c:pt>
                <c:pt idx="2">
                  <c:v>alg-, põhiharidus </c:v>
                </c:pt>
                <c:pt idx="3">
                  <c:v>HARIDUS</c:v>
                </c:pt>
                <c:pt idx="4">
                  <c:v>50-74</c:v>
                </c:pt>
                <c:pt idx="5">
                  <c:v>30-49</c:v>
                </c:pt>
                <c:pt idx="6">
                  <c:v>15-29</c:v>
                </c:pt>
                <c:pt idx="7">
                  <c:v>VANUS</c:v>
                </c:pt>
                <c:pt idx="8">
                  <c:v>Naine</c:v>
                </c:pt>
                <c:pt idx="9">
                  <c:v>Mees</c:v>
                </c:pt>
                <c:pt idx="10">
                  <c:v>SUGU</c:v>
                </c:pt>
                <c:pt idx="11">
                  <c:v>KÕIK 2025 märts</c:v>
                </c:pt>
                <c:pt idx="12">
                  <c:v>KÕIK 2026 kevad</c:v>
                </c:pt>
              </c:strCache>
            </c:strRef>
          </c:cat>
          <c:val>
            <c:numRef>
              <c:f>Sheet1!$H$83:$H$95</c:f>
              <c:numCache>
                <c:formatCode>0</c:formatCode>
                <c:ptCount val="13"/>
                <c:pt idx="0">
                  <c:v>2.2159191966172194</c:v>
                </c:pt>
                <c:pt idx="1">
                  <c:v>4.989759299160581</c:v>
                </c:pt>
                <c:pt idx="2">
                  <c:v>2.4185426122558811</c:v>
                </c:pt>
                <c:pt idx="4">
                  <c:v>4.5623398051098247</c:v>
                </c:pt>
                <c:pt idx="5">
                  <c:v>3.5005926606728983</c:v>
                </c:pt>
                <c:pt idx="6">
                  <c:v>2.1721190817499365</c:v>
                </c:pt>
                <c:pt idx="8">
                  <c:v>5.0154178639535321</c:v>
                </c:pt>
                <c:pt idx="9">
                  <c:v>2.2650586587993184</c:v>
                </c:pt>
                <c:pt idx="11">
                  <c:v>13.444059000052087</c:v>
                </c:pt>
                <c:pt idx="12">
                  <c:v>3.6538682900613622</c:v>
                </c:pt>
              </c:numCache>
            </c:numRef>
          </c:val>
          <c:extLst>
            <c:ext xmlns:c16="http://schemas.microsoft.com/office/drawing/2014/chart" uri="{C3380CC4-5D6E-409C-BE32-E72D297353CC}">
              <c16:uniqueId val="{00000004-1DC6-4631-A933-09D9E885603D}"/>
            </c:ext>
          </c:extLst>
        </c:ser>
        <c:dLbls>
          <c:dLblPos val="ctr"/>
          <c:showLegendKey val="0"/>
          <c:showVal val="1"/>
          <c:showCatName val="0"/>
          <c:showSerName val="0"/>
          <c:showPercent val="0"/>
          <c:showBubbleSize val="0"/>
        </c:dLbls>
        <c:gapWidth val="50"/>
        <c:overlap val="100"/>
        <c:axId val="895684416"/>
        <c:axId val="895684832"/>
      </c:barChart>
      <c:catAx>
        <c:axId val="895684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120" normalizeH="0" baseline="0">
                <a:solidFill>
                  <a:schemeClr val="tx2"/>
                </a:solidFill>
                <a:latin typeface="Helvetica" panose="020B0604020202030204" pitchFamily="34" charset="0"/>
                <a:ea typeface="+mn-ea"/>
                <a:cs typeface="+mn-cs"/>
              </a:defRPr>
            </a:pPr>
            <a:endParaRPr lang="et-EE"/>
          </a:p>
        </c:txPr>
        <c:crossAx val="895684832"/>
        <c:crosses val="autoZero"/>
        <c:auto val="1"/>
        <c:lblAlgn val="ctr"/>
        <c:lblOffset val="100"/>
        <c:noMultiLvlLbl val="0"/>
      </c:catAx>
      <c:valAx>
        <c:axId val="895684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2"/>
                </a:solidFill>
                <a:latin typeface="Helvetica" panose="020B0604020202030204" pitchFamily="34" charset="0"/>
                <a:ea typeface="+mn-ea"/>
                <a:cs typeface="+mn-cs"/>
              </a:defRPr>
            </a:pPr>
            <a:endParaRPr lang="et-EE"/>
          </a:p>
        </c:txPr>
        <c:crossAx val="895684416"/>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Helvetica" panose="020B0604020202030204" pitchFamily="34" charset="0"/>
              <a:ea typeface="+mn-ea"/>
              <a:cs typeface="+mn-cs"/>
            </a:defRPr>
          </a:pPr>
          <a:endParaRPr lang="et-EE"/>
        </a:p>
      </c:txPr>
    </c:legend>
    <c:plotVisOnly val="1"/>
    <c:dispBlanksAs val="gap"/>
    <c:showDLblsOverMax val="0"/>
  </c:chart>
  <c:spPr>
    <a:solidFill>
      <a:schemeClr val="lt1"/>
    </a:solidFill>
    <a:ln w="9525" cap="flat" cmpd="sng" algn="ctr">
      <a:noFill/>
      <a:round/>
    </a:ln>
    <a:effectLst/>
  </c:spPr>
  <c:txPr>
    <a:bodyPr/>
    <a:lstStyle/>
    <a:p>
      <a:pPr>
        <a:defRPr/>
      </a:pPr>
      <a:endParaRPr lang="et-E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621126672448"/>
          <c:y val="8.9384631622446198E-2"/>
          <c:w val="0.50356073538480783"/>
          <c:h val="0.84561072167456608"/>
        </c:manualLayout>
      </c:layout>
      <c:barChart>
        <c:barDir val="bar"/>
        <c:grouping val="clustered"/>
        <c:varyColors val="0"/>
        <c:ser>
          <c:idx val="0"/>
          <c:order val="0"/>
          <c:tx>
            <c:strRef>
              <c:f>Sheet1!$D$139</c:f>
              <c:strCache>
                <c:ptCount val="1"/>
                <c:pt idx="0">
                  <c:v>Kevad 2026</c:v>
                </c:pt>
              </c:strCache>
            </c:strRef>
          </c:tx>
          <c:spPr>
            <a:solidFill>
              <a:srgbClr val="B2182B"/>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Sheet1!$C$140:$C$147</c:f>
              <c:strCache>
                <c:ptCount val="8"/>
                <c:pt idx="0">
                  <c:v>Kallis, rahastamise probleemid</c:v>
                </c:pt>
                <c:pt idx="1">
                  <c:v>Seda pole meile vaja</c:v>
                </c:pt>
                <c:pt idx="2">
                  <c:v>Venimine, juhtimise probleemid, takistused</c:v>
                </c:pt>
                <c:pt idx="3">
                  <c:v>Korruptsioon, rahapesu</c:v>
                </c:pt>
                <c:pt idx="4">
                  <c:v>Probleemid Lätis ja Leedus</c:v>
                </c:pt>
                <c:pt idx="5">
                  <c:v>On tähtsamaid asju ja prioriteete</c:v>
                </c:pt>
                <c:pt idx="6">
                  <c:v>Muu</c:v>
                </c:pt>
                <c:pt idx="7">
                  <c:v>Ei oska öelda, vastamata</c:v>
                </c:pt>
              </c:strCache>
            </c:strRef>
          </c:cat>
          <c:val>
            <c:numRef>
              <c:f>Sheet1!$D$140:$D$147</c:f>
              <c:numCache>
                <c:formatCode>General</c:formatCode>
                <c:ptCount val="8"/>
                <c:pt idx="0">
                  <c:v>31</c:v>
                </c:pt>
                <c:pt idx="1">
                  <c:v>15</c:v>
                </c:pt>
                <c:pt idx="2">
                  <c:v>14</c:v>
                </c:pt>
                <c:pt idx="3">
                  <c:v>11</c:v>
                </c:pt>
                <c:pt idx="4">
                  <c:v>6</c:v>
                </c:pt>
                <c:pt idx="5">
                  <c:v>5</c:v>
                </c:pt>
                <c:pt idx="6">
                  <c:v>10</c:v>
                </c:pt>
                <c:pt idx="7">
                  <c:v>36</c:v>
                </c:pt>
              </c:numCache>
            </c:numRef>
          </c:val>
          <c:extLst>
            <c:ext xmlns:c16="http://schemas.microsoft.com/office/drawing/2014/chart" uri="{C3380CC4-5D6E-409C-BE32-E72D297353CC}">
              <c16:uniqueId val="{00000000-EC98-40E3-90A2-5F7BA6B1A6E7}"/>
            </c:ext>
          </c:extLst>
        </c:ser>
        <c:ser>
          <c:idx val="1"/>
          <c:order val="1"/>
          <c:tx>
            <c:strRef>
              <c:f>Sheet1!$E$139</c:f>
              <c:strCache>
                <c:ptCount val="1"/>
                <c:pt idx="0">
                  <c:v>Kevad 2025</c:v>
                </c:pt>
              </c:strCache>
            </c:strRef>
          </c:tx>
          <c:spPr>
            <a:solidFill>
              <a:srgbClr val="67A9CF"/>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Sheet1!$C$140:$C$147</c:f>
              <c:strCache>
                <c:ptCount val="8"/>
                <c:pt idx="0">
                  <c:v>Kallis, rahastamise probleemid</c:v>
                </c:pt>
                <c:pt idx="1">
                  <c:v>Seda pole meile vaja</c:v>
                </c:pt>
                <c:pt idx="2">
                  <c:v>Venimine, juhtimise probleemid, takistused</c:v>
                </c:pt>
                <c:pt idx="3">
                  <c:v>Korruptsioon, rahapesu</c:v>
                </c:pt>
                <c:pt idx="4">
                  <c:v>Probleemid Lätis ja Leedus</c:v>
                </c:pt>
                <c:pt idx="5">
                  <c:v>On tähtsamaid asju ja prioriteete</c:v>
                </c:pt>
                <c:pt idx="6">
                  <c:v>Muu</c:v>
                </c:pt>
                <c:pt idx="7">
                  <c:v>Ei oska öelda, vastamata</c:v>
                </c:pt>
              </c:strCache>
            </c:strRef>
          </c:cat>
          <c:val>
            <c:numRef>
              <c:f>Sheet1!$E$140:$E$147</c:f>
              <c:numCache>
                <c:formatCode>General</c:formatCode>
                <c:ptCount val="8"/>
                <c:pt idx="0">
                  <c:v>45</c:v>
                </c:pt>
                <c:pt idx="1">
                  <c:v>14</c:v>
                </c:pt>
                <c:pt idx="2">
                  <c:v>24</c:v>
                </c:pt>
                <c:pt idx="4">
                  <c:v>11</c:v>
                </c:pt>
                <c:pt idx="7">
                  <c:v>23</c:v>
                </c:pt>
              </c:numCache>
            </c:numRef>
          </c:val>
          <c:extLst>
            <c:ext xmlns:c16="http://schemas.microsoft.com/office/drawing/2014/chart" uri="{C3380CC4-5D6E-409C-BE32-E72D297353CC}">
              <c16:uniqueId val="{00000001-EC98-40E3-90A2-5F7BA6B1A6E7}"/>
            </c:ext>
          </c:extLst>
        </c:ser>
        <c:dLbls>
          <c:dLblPos val="outEnd"/>
          <c:showLegendKey val="0"/>
          <c:showVal val="1"/>
          <c:showCatName val="0"/>
          <c:showSerName val="0"/>
          <c:showPercent val="0"/>
          <c:showBubbleSize val="0"/>
        </c:dLbls>
        <c:gapWidth val="50"/>
        <c:axId val="1895046175"/>
        <c:axId val="1895531375"/>
      </c:barChart>
      <c:catAx>
        <c:axId val="18950461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895531375"/>
        <c:crosses val="autoZero"/>
        <c:auto val="1"/>
        <c:lblAlgn val="ctr"/>
        <c:lblOffset val="100"/>
        <c:noMultiLvlLbl val="0"/>
      </c:catAx>
      <c:valAx>
        <c:axId val="1895531375"/>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895046175"/>
        <c:crosses val="autoZero"/>
        <c:crossBetween val="between"/>
        <c:majorUnit val="25"/>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legend>
    <c:plotVisOnly val="1"/>
    <c:dispBlanksAs val="gap"/>
    <c:showDLblsOverMax val="0"/>
    <c:extLst/>
  </c:chart>
  <c:spPr>
    <a:solidFill>
      <a:schemeClr val="bg1"/>
    </a:solidFill>
    <a:ln w="9525" cap="flat" cmpd="sng" algn="ctr">
      <a:noFill/>
      <a:round/>
    </a:ln>
    <a:effectLst/>
  </c:spPr>
  <c:txPr>
    <a:bodyPr/>
    <a:lstStyle/>
    <a:p>
      <a:pPr>
        <a:defRPr sz="1100">
          <a:solidFill>
            <a:schemeClr val="tx1"/>
          </a:solidFill>
          <a:latin typeface="Helvetica" pitchFamily="2" charset="0"/>
        </a:defRPr>
      </a:pPr>
      <a:endParaRPr lang="et-E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621126672448"/>
          <c:y val="8.0046173136840898E-2"/>
          <c:w val="0.50356073538480783"/>
          <c:h val="0.85494930779820089"/>
        </c:manualLayout>
      </c:layout>
      <c:barChart>
        <c:barDir val="bar"/>
        <c:grouping val="clustered"/>
        <c:varyColors val="0"/>
        <c:ser>
          <c:idx val="0"/>
          <c:order val="0"/>
          <c:tx>
            <c:strRef>
              <c:f>Sheet1!$D$116</c:f>
              <c:strCache>
                <c:ptCount val="1"/>
                <c:pt idx="0">
                  <c:v>Kevad 2026</c:v>
                </c:pt>
              </c:strCache>
            </c:strRef>
          </c:tx>
          <c:spPr>
            <a:solidFill>
              <a:srgbClr val="B2182B"/>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Sheet1!$C$117:$C$126</c:f>
              <c:strCache>
                <c:ptCount val="10"/>
                <c:pt idx="0">
                  <c:v>Ehitamine käib, progress on näha</c:v>
                </c:pt>
                <c:pt idx="1">
                  <c:v>Liiga palju investeeritud, et pooleli jätta</c:v>
                </c:pt>
                <c:pt idx="2">
                  <c:v>Poliitiline tahe, surutakse läbi</c:v>
                </c:pt>
                <c:pt idx="3">
                  <c:v>Kallis, rahastamise probleemid</c:v>
                </c:pt>
                <c:pt idx="4">
                  <c:v>EU rahad on eraldatud, rahastamine olemas</c:v>
                </c:pt>
                <c:pt idx="5">
                  <c:v>Sõltub Lätist ja Leedust</c:v>
                </c:pt>
                <c:pt idx="6">
                  <c:v>Korruptsioon, rahapesu</c:v>
                </c:pt>
                <c:pt idx="7">
                  <c:v>Vaja kaitse otstarbel </c:v>
                </c:pt>
                <c:pt idx="8">
                  <c:v>Muu</c:v>
                </c:pt>
                <c:pt idx="9">
                  <c:v>Ei oska öelda, vastamata</c:v>
                </c:pt>
              </c:strCache>
            </c:strRef>
          </c:cat>
          <c:val>
            <c:numRef>
              <c:f>Sheet1!$D$117:$D$126</c:f>
              <c:numCache>
                <c:formatCode>General</c:formatCode>
                <c:ptCount val="10"/>
                <c:pt idx="0">
                  <c:v>28</c:v>
                </c:pt>
                <c:pt idx="1">
                  <c:v>10</c:v>
                </c:pt>
                <c:pt idx="2">
                  <c:v>9</c:v>
                </c:pt>
                <c:pt idx="3">
                  <c:v>3</c:v>
                </c:pt>
                <c:pt idx="4">
                  <c:v>2</c:v>
                </c:pt>
                <c:pt idx="5">
                  <c:v>2</c:v>
                </c:pt>
                <c:pt idx="6">
                  <c:v>2</c:v>
                </c:pt>
                <c:pt idx="7">
                  <c:v>2</c:v>
                </c:pt>
                <c:pt idx="8">
                  <c:v>13</c:v>
                </c:pt>
                <c:pt idx="9">
                  <c:v>47</c:v>
                </c:pt>
              </c:numCache>
            </c:numRef>
          </c:val>
          <c:extLst>
            <c:ext xmlns:c16="http://schemas.microsoft.com/office/drawing/2014/chart" uri="{C3380CC4-5D6E-409C-BE32-E72D297353CC}">
              <c16:uniqueId val="{00000000-C1BA-47D7-8809-8C63C28F7671}"/>
            </c:ext>
          </c:extLst>
        </c:ser>
        <c:ser>
          <c:idx val="1"/>
          <c:order val="1"/>
          <c:tx>
            <c:strRef>
              <c:f>Sheet1!$E$116</c:f>
              <c:strCache>
                <c:ptCount val="1"/>
                <c:pt idx="0">
                  <c:v>Kevad 2025</c:v>
                </c:pt>
              </c:strCache>
            </c:strRef>
          </c:tx>
          <c:spPr>
            <a:solidFill>
              <a:srgbClr val="67A9C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Sheet1!$C$117:$C$126</c:f>
              <c:strCache>
                <c:ptCount val="10"/>
                <c:pt idx="0">
                  <c:v>Ehitamine käib, progress on näha</c:v>
                </c:pt>
                <c:pt idx="1">
                  <c:v>Liiga palju investeeritud, et pooleli jätta</c:v>
                </c:pt>
                <c:pt idx="2">
                  <c:v>Poliitiline tahe, surutakse läbi</c:v>
                </c:pt>
                <c:pt idx="3">
                  <c:v>Kallis, rahastamise probleemid</c:v>
                </c:pt>
                <c:pt idx="4">
                  <c:v>EU rahad on eraldatud, rahastamine olemas</c:v>
                </c:pt>
                <c:pt idx="5">
                  <c:v>Sõltub Lätist ja Leedust</c:v>
                </c:pt>
                <c:pt idx="6">
                  <c:v>Korruptsioon, rahapesu</c:v>
                </c:pt>
                <c:pt idx="7">
                  <c:v>Vaja kaitse otstarbel </c:v>
                </c:pt>
                <c:pt idx="8">
                  <c:v>Muu</c:v>
                </c:pt>
                <c:pt idx="9">
                  <c:v>Ei oska öelda, vastamata</c:v>
                </c:pt>
              </c:strCache>
            </c:strRef>
          </c:cat>
          <c:val>
            <c:numRef>
              <c:f>Sheet1!$E$117:$E$126</c:f>
              <c:numCache>
                <c:formatCode>General</c:formatCode>
                <c:ptCount val="10"/>
                <c:pt idx="0">
                  <c:v>12</c:v>
                </c:pt>
                <c:pt idx="1">
                  <c:v>14</c:v>
                </c:pt>
                <c:pt idx="2">
                  <c:v>9</c:v>
                </c:pt>
                <c:pt idx="3">
                  <c:v>5</c:v>
                </c:pt>
                <c:pt idx="7">
                  <c:v>2</c:v>
                </c:pt>
                <c:pt idx="8">
                  <c:v>2</c:v>
                </c:pt>
                <c:pt idx="9">
                  <c:v>39</c:v>
                </c:pt>
              </c:numCache>
            </c:numRef>
          </c:val>
          <c:extLst>
            <c:ext xmlns:c16="http://schemas.microsoft.com/office/drawing/2014/chart" uri="{C3380CC4-5D6E-409C-BE32-E72D297353CC}">
              <c16:uniqueId val="{00000001-C1BA-47D7-8809-8C63C28F7671}"/>
            </c:ext>
          </c:extLst>
        </c:ser>
        <c:dLbls>
          <c:dLblPos val="outEnd"/>
          <c:showLegendKey val="0"/>
          <c:showVal val="1"/>
          <c:showCatName val="0"/>
          <c:showSerName val="0"/>
          <c:showPercent val="0"/>
          <c:showBubbleSize val="0"/>
        </c:dLbls>
        <c:gapWidth val="50"/>
        <c:axId val="1895046175"/>
        <c:axId val="1895531375"/>
      </c:barChart>
      <c:catAx>
        <c:axId val="18950461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895531375"/>
        <c:crosses val="autoZero"/>
        <c:auto val="1"/>
        <c:lblAlgn val="ctr"/>
        <c:lblOffset val="100"/>
        <c:noMultiLvlLbl val="0"/>
      </c:catAx>
      <c:valAx>
        <c:axId val="1895531375"/>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895046175"/>
        <c:crosses val="autoZero"/>
        <c:crossBetween val="between"/>
        <c:majorUnit val="25"/>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legend>
    <c:plotVisOnly val="1"/>
    <c:dispBlanksAs val="gap"/>
    <c:showDLblsOverMax val="0"/>
    <c:extLst/>
  </c:chart>
  <c:spPr>
    <a:solidFill>
      <a:schemeClr val="bg1"/>
    </a:solidFill>
    <a:ln w="9525" cap="flat" cmpd="sng" algn="ctr">
      <a:noFill/>
      <a:round/>
    </a:ln>
    <a:effectLst/>
  </c:spPr>
  <c:txPr>
    <a:bodyPr/>
    <a:lstStyle/>
    <a:p>
      <a:pPr>
        <a:defRPr sz="1100">
          <a:solidFill>
            <a:schemeClr val="tx1"/>
          </a:solidFill>
          <a:latin typeface="Helvetica" pitchFamily="2" charset="0"/>
        </a:defRPr>
      </a:pPr>
      <a:endParaRPr lang="et-E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92621126672448"/>
          <c:y val="5.5554925713249166E-2"/>
          <c:w val="0.50356073538480783"/>
          <c:h val="0.87944038825999138"/>
        </c:manualLayout>
      </c:layout>
      <c:barChart>
        <c:barDir val="bar"/>
        <c:grouping val="clustered"/>
        <c:varyColors val="0"/>
        <c:ser>
          <c:idx val="0"/>
          <c:order val="0"/>
          <c:spPr>
            <a:solidFill>
              <a:srgbClr val="B2182B"/>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Helvetic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Sheet1!$C$518:$C$524</c:f>
              <c:strCache>
                <c:ptCount val="7"/>
                <c:pt idx="0">
                  <c:v>Loodud töökohad</c:v>
                </c:pt>
                <c:pt idx="1">
                  <c:v>Investeering majandusse</c:v>
                </c:pt>
                <c:pt idx="2">
                  <c:v>Uued teenused ja tooted</c:v>
                </c:pt>
                <c:pt idx="3">
                  <c:v>Täiendav maksutulu</c:v>
                </c:pt>
                <c:pt idx="4">
                  <c:v>Mõju ei ole</c:v>
                </c:pt>
                <c:pt idx="5">
                  <c:v>Ettevõtete konkurentsivõime kasv</c:v>
                </c:pt>
                <c:pt idx="6">
                  <c:v>Ei oska öelda</c:v>
                </c:pt>
              </c:strCache>
            </c:strRef>
          </c:cat>
          <c:val>
            <c:numRef>
              <c:f>Sheet1!$D$518:$D$524</c:f>
              <c:numCache>
                <c:formatCode>0</c:formatCode>
                <c:ptCount val="7"/>
                <c:pt idx="0">
                  <c:v>46.418973120223534</c:v>
                </c:pt>
                <c:pt idx="1">
                  <c:v>36.033060825537682</c:v>
                </c:pt>
                <c:pt idx="2">
                  <c:v>29.259276485203728</c:v>
                </c:pt>
                <c:pt idx="3">
                  <c:v>25.8249163659038</c:v>
                </c:pt>
                <c:pt idx="4">
                  <c:v>20.558653900864432</c:v>
                </c:pt>
                <c:pt idx="5">
                  <c:v>20.187555599998927</c:v>
                </c:pt>
                <c:pt idx="6">
                  <c:v>12.925941888737109</c:v>
                </c:pt>
              </c:numCache>
            </c:numRef>
          </c:val>
          <c:extLst>
            <c:ext xmlns:c16="http://schemas.microsoft.com/office/drawing/2014/chart" uri="{C3380CC4-5D6E-409C-BE32-E72D297353CC}">
              <c16:uniqueId val="{00000000-8597-4151-A782-10ABDD502823}"/>
            </c:ext>
          </c:extLst>
        </c:ser>
        <c:dLbls>
          <c:dLblPos val="outEnd"/>
          <c:showLegendKey val="0"/>
          <c:showVal val="1"/>
          <c:showCatName val="0"/>
          <c:showSerName val="0"/>
          <c:showPercent val="0"/>
          <c:showBubbleSize val="0"/>
        </c:dLbls>
        <c:gapWidth val="50"/>
        <c:axId val="1895046175"/>
        <c:axId val="1895531375"/>
      </c:barChart>
      <c:catAx>
        <c:axId val="18950461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n-US"/>
          </a:p>
        </c:txPr>
        <c:crossAx val="1895531375"/>
        <c:crosses val="autoZero"/>
        <c:auto val="1"/>
        <c:lblAlgn val="ctr"/>
        <c:lblOffset val="100"/>
        <c:noMultiLvlLbl val="0"/>
      </c:catAx>
      <c:valAx>
        <c:axId val="1895531375"/>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n-US"/>
          </a:p>
        </c:txPr>
        <c:crossAx val="1895046175"/>
        <c:crosses val="autoZero"/>
        <c:crossBetween val="between"/>
        <c:majorUnit val="25"/>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100">
          <a:solidFill>
            <a:schemeClr val="tx1"/>
          </a:solidFill>
          <a:latin typeface="Helvetica" pitchFamily="2"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Sheet1!$D$425</c:f>
              <c:strCache>
                <c:ptCount val="1"/>
                <c:pt idx="0">
                  <c:v>Ebaoluline</c:v>
                </c:pt>
              </c:strCache>
            </c:strRef>
          </c:tx>
          <c:spPr>
            <a:solidFill>
              <a:srgbClr val="B218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Helvetica" panose="020B0604020202030204" pitchFamily="34" charset="0"/>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Sheet1!$C$426:$C$429</c:f>
              <c:strCache>
                <c:ptCount val="4"/>
                <c:pt idx="0">
                  <c:v>Julgeolek ja parem ühendus meie liitlastega</c:v>
                </c:pt>
                <c:pt idx="1">
                  <c:v>Maapiirkondade areng</c:v>
                </c:pt>
                <c:pt idx="2">
                  <c:v>Loodud töökohad ja ettevõtete areng</c:v>
                </c:pt>
                <c:pt idx="3">
                  <c:v>Mugav ja kiire inimeste  liikumisvõimalus</c:v>
                </c:pt>
              </c:strCache>
            </c:strRef>
          </c:cat>
          <c:val>
            <c:numRef>
              <c:f>Sheet1!$D$426:$D$429</c:f>
              <c:numCache>
                <c:formatCode>0</c:formatCode>
                <c:ptCount val="4"/>
                <c:pt idx="0">
                  <c:v>22.727953278368506</c:v>
                </c:pt>
                <c:pt idx="1">
                  <c:v>17.263342521583347</c:v>
                </c:pt>
                <c:pt idx="2">
                  <c:v>15.004217380617234</c:v>
                </c:pt>
                <c:pt idx="3">
                  <c:v>13.707631089109565</c:v>
                </c:pt>
              </c:numCache>
            </c:numRef>
          </c:val>
          <c:extLst>
            <c:ext xmlns:c16="http://schemas.microsoft.com/office/drawing/2014/chart" uri="{C3380CC4-5D6E-409C-BE32-E72D297353CC}">
              <c16:uniqueId val="{00000000-C6C2-4212-AAB0-5473B3CF2B4F}"/>
            </c:ext>
          </c:extLst>
        </c:ser>
        <c:ser>
          <c:idx val="1"/>
          <c:order val="1"/>
          <c:tx>
            <c:strRef>
              <c:f>Sheet1!$E$425</c:f>
              <c:strCache>
                <c:ptCount val="1"/>
                <c:pt idx="0">
                  <c:v>Pigem ebaoluline</c:v>
                </c:pt>
              </c:strCache>
            </c:strRef>
          </c:tx>
          <c:spPr>
            <a:solidFill>
              <a:srgbClr val="EF8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Sheet1!$C$426:$C$429</c:f>
              <c:strCache>
                <c:ptCount val="4"/>
                <c:pt idx="0">
                  <c:v>Julgeolek ja parem ühendus meie liitlastega</c:v>
                </c:pt>
                <c:pt idx="1">
                  <c:v>Maapiirkondade areng</c:v>
                </c:pt>
                <c:pt idx="2">
                  <c:v>Loodud töökohad ja ettevõtete areng</c:v>
                </c:pt>
                <c:pt idx="3">
                  <c:v>Mugav ja kiire inimeste  liikumisvõimalus</c:v>
                </c:pt>
              </c:strCache>
            </c:strRef>
          </c:cat>
          <c:val>
            <c:numRef>
              <c:f>Sheet1!$E$426:$E$429</c:f>
              <c:numCache>
                <c:formatCode>0</c:formatCode>
                <c:ptCount val="4"/>
                <c:pt idx="0">
                  <c:v>11.439891596122147</c:v>
                </c:pt>
                <c:pt idx="1">
                  <c:v>14.684815103969271</c:v>
                </c:pt>
                <c:pt idx="2">
                  <c:v>12.167291586947274</c:v>
                </c:pt>
                <c:pt idx="3">
                  <c:v>7.2801638827753337</c:v>
                </c:pt>
              </c:numCache>
            </c:numRef>
          </c:val>
          <c:extLst>
            <c:ext xmlns:c16="http://schemas.microsoft.com/office/drawing/2014/chart" uri="{C3380CC4-5D6E-409C-BE32-E72D297353CC}">
              <c16:uniqueId val="{00000001-C6C2-4212-AAB0-5473B3CF2B4F}"/>
            </c:ext>
          </c:extLst>
        </c:ser>
        <c:ser>
          <c:idx val="2"/>
          <c:order val="2"/>
          <c:tx>
            <c:strRef>
              <c:f>Sheet1!$F$425</c:f>
              <c:strCache>
                <c:ptCount val="1"/>
                <c:pt idx="0">
                  <c:v>Pigem oluline</c:v>
                </c:pt>
              </c:strCache>
            </c:strRef>
          </c:tx>
          <c:spPr>
            <a:solidFill>
              <a:srgbClr val="D1E5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Sheet1!$C$426:$C$429</c:f>
              <c:strCache>
                <c:ptCount val="4"/>
                <c:pt idx="0">
                  <c:v>Julgeolek ja parem ühendus meie liitlastega</c:v>
                </c:pt>
                <c:pt idx="1">
                  <c:v>Maapiirkondade areng</c:v>
                </c:pt>
                <c:pt idx="2">
                  <c:v>Loodud töökohad ja ettevõtete areng</c:v>
                </c:pt>
                <c:pt idx="3">
                  <c:v>Mugav ja kiire inimeste  liikumisvõimalus</c:v>
                </c:pt>
              </c:strCache>
            </c:strRef>
          </c:cat>
          <c:val>
            <c:numRef>
              <c:f>Sheet1!$F$426:$F$429</c:f>
              <c:numCache>
                <c:formatCode>0</c:formatCode>
                <c:ptCount val="4"/>
                <c:pt idx="0">
                  <c:v>30.867855804779943</c:v>
                </c:pt>
                <c:pt idx="1">
                  <c:v>37.907046615041644</c:v>
                </c:pt>
                <c:pt idx="2">
                  <c:v>43.563975755616198</c:v>
                </c:pt>
                <c:pt idx="3">
                  <c:v>31.157437047020668</c:v>
                </c:pt>
              </c:numCache>
            </c:numRef>
          </c:val>
          <c:extLst>
            <c:ext xmlns:c16="http://schemas.microsoft.com/office/drawing/2014/chart" uri="{C3380CC4-5D6E-409C-BE32-E72D297353CC}">
              <c16:uniqueId val="{00000002-C6C2-4212-AAB0-5473B3CF2B4F}"/>
            </c:ext>
          </c:extLst>
        </c:ser>
        <c:ser>
          <c:idx val="3"/>
          <c:order val="3"/>
          <c:tx>
            <c:strRef>
              <c:f>Sheet1!$G$425</c:f>
              <c:strCache>
                <c:ptCount val="1"/>
                <c:pt idx="0">
                  <c:v>Väga oluline</c:v>
                </c:pt>
              </c:strCache>
            </c:strRef>
          </c:tx>
          <c:spPr>
            <a:solidFill>
              <a:srgbClr val="67A9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Sheet1!$C$426:$C$429</c:f>
              <c:strCache>
                <c:ptCount val="4"/>
                <c:pt idx="0">
                  <c:v>Julgeolek ja parem ühendus meie liitlastega</c:v>
                </c:pt>
                <c:pt idx="1">
                  <c:v>Maapiirkondade areng</c:v>
                </c:pt>
                <c:pt idx="2">
                  <c:v>Loodud töökohad ja ettevõtete areng</c:v>
                </c:pt>
                <c:pt idx="3">
                  <c:v>Mugav ja kiire inimeste  liikumisvõimalus</c:v>
                </c:pt>
              </c:strCache>
            </c:strRef>
          </c:cat>
          <c:val>
            <c:numRef>
              <c:f>Sheet1!$G$426:$G$429</c:f>
              <c:numCache>
                <c:formatCode>0</c:formatCode>
                <c:ptCount val="4"/>
                <c:pt idx="0">
                  <c:v>25.821149510967377</c:v>
                </c:pt>
                <c:pt idx="1">
                  <c:v>19.776725707440178</c:v>
                </c:pt>
                <c:pt idx="2">
                  <c:v>21.590929261358003</c:v>
                </c:pt>
                <c:pt idx="3">
                  <c:v>40.883522806973431</c:v>
                </c:pt>
              </c:numCache>
            </c:numRef>
          </c:val>
          <c:extLst>
            <c:ext xmlns:c16="http://schemas.microsoft.com/office/drawing/2014/chart" uri="{C3380CC4-5D6E-409C-BE32-E72D297353CC}">
              <c16:uniqueId val="{00000003-C6C2-4212-AAB0-5473B3CF2B4F}"/>
            </c:ext>
          </c:extLst>
        </c:ser>
        <c:ser>
          <c:idx val="4"/>
          <c:order val="4"/>
          <c:tx>
            <c:strRef>
              <c:f>Sheet1!$H$425</c:f>
              <c:strCache>
                <c:ptCount val="1"/>
                <c:pt idx="0">
                  <c:v>Ei tea</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Sheet1!$C$426:$C$429</c:f>
              <c:strCache>
                <c:ptCount val="4"/>
                <c:pt idx="0">
                  <c:v>Julgeolek ja parem ühendus meie liitlastega</c:v>
                </c:pt>
                <c:pt idx="1">
                  <c:v>Maapiirkondade areng</c:v>
                </c:pt>
                <c:pt idx="2">
                  <c:v>Loodud töökohad ja ettevõtete areng</c:v>
                </c:pt>
                <c:pt idx="3">
                  <c:v>Mugav ja kiire inimeste  liikumisvõimalus</c:v>
                </c:pt>
              </c:strCache>
            </c:strRef>
          </c:cat>
          <c:val>
            <c:numRef>
              <c:f>Sheet1!$H$426:$H$429</c:f>
              <c:numCache>
                <c:formatCode>0</c:formatCode>
                <c:ptCount val="4"/>
                <c:pt idx="0">
                  <c:v>9.1431498097620203</c:v>
                </c:pt>
                <c:pt idx="1">
                  <c:v>10.368070051965555</c:v>
                </c:pt>
                <c:pt idx="2">
                  <c:v>7.6735860154612627</c:v>
                </c:pt>
                <c:pt idx="3">
                  <c:v>6.971245174121008</c:v>
                </c:pt>
              </c:numCache>
            </c:numRef>
          </c:val>
          <c:extLst>
            <c:ext xmlns:c16="http://schemas.microsoft.com/office/drawing/2014/chart" uri="{C3380CC4-5D6E-409C-BE32-E72D297353CC}">
              <c16:uniqueId val="{00000004-C6C2-4212-AAB0-5473B3CF2B4F}"/>
            </c:ext>
          </c:extLst>
        </c:ser>
        <c:dLbls>
          <c:dLblPos val="ctr"/>
          <c:showLegendKey val="0"/>
          <c:showVal val="1"/>
          <c:showCatName val="0"/>
          <c:showSerName val="0"/>
          <c:showPercent val="0"/>
          <c:showBubbleSize val="0"/>
        </c:dLbls>
        <c:gapWidth val="50"/>
        <c:overlap val="100"/>
        <c:axId val="895684416"/>
        <c:axId val="895684832"/>
      </c:barChart>
      <c:catAx>
        <c:axId val="895684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120" normalizeH="0" baseline="0">
                <a:solidFill>
                  <a:schemeClr val="tx2"/>
                </a:solidFill>
                <a:latin typeface="Helvetica" panose="020B0604020202030204" pitchFamily="34" charset="0"/>
                <a:ea typeface="+mn-ea"/>
                <a:cs typeface="+mn-cs"/>
              </a:defRPr>
            </a:pPr>
            <a:endParaRPr lang="et-EE"/>
          </a:p>
        </c:txPr>
        <c:crossAx val="895684832"/>
        <c:crosses val="autoZero"/>
        <c:auto val="1"/>
        <c:lblAlgn val="ctr"/>
        <c:lblOffset val="100"/>
        <c:noMultiLvlLbl val="0"/>
      </c:catAx>
      <c:valAx>
        <c:axId val="895684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2"/>
                </a:solidFill>
                <a:latin typeface="Helvetica" panose="020B0604020202030204" pitchFamily="34" charset="0"/>
                <a:ea typeface="+mn-ea"/>
                <a:cs typeface="+mn-cs"/>
              </a:defRPr>
            </a:pPr>
            <a:endParaRPr lang="et-EE"/>
          </a:p>
        </c:txPr>
        <c:crossAx val="895684416"/>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Helvetica" panose="020B0604020202030204" pitchFamily="34" charset="0"/>
              <a:ea typeface="+mn-ea"/>
              <a:cs typeface="+mn-cs"/>
            </a:defRPr>
          </a:pPr>
          <a:endParaRPr lang="et-EE"/>
        </a:p>
      </c:txPr>
    </c:legend>
    <c:plotVisOnly val="1"/>
    <c:dispBlanksAs val="gap"/>
    <c:showDLblsOverMax val="0"/>
  </c:chart>
  <c:spPr>
    <a:solidFill>
      <a:schemeClr val="lt1"/>
    </a:solidFill>
    <a:ln w="9525" cap="flat" cmpd="sng" algn="ctr">
      <a:noFill/>
      <a:round/>
    </a:ln>
    <a:effectLst/>
  </c:spPr>
  <c:txPr>
    <a:bodyPr/>
    <a:lstStyle/>
    <a:p>
      <a:pPr>
        <a:defRPr/>
      </a:pPr>
      <a:endParaRPr lang="et-EE"/>
    </a:p>
  </c:txPr>
  <c:externalData r:id="rId4">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5">
  <a:schemeClr val="accent2"/>
</cs:colorStyle>
</file>

<file path=ppt/charts/colors13.xml><?xml version="1.0" encoding="utf-8"?>
<cs:colorStyle xmlns:cs="http://schemas.microsoft.com/office/drawing/2012/chartStyle" xmlns:a="http://schemas.openxmlformats.org/drawingml/2006/main" meth="withinLinear" id="15">
  <a:schemeClr val="accent2"/>
</cs:colorStyle>
</file>

<file path=ppt/charts/colors14.xml><?xml version="1.0" encoding="utf-8"?>
<cs:colorStyle xmlns:cs="http://schemas.microsoft.com/office/drawing/2012/chartStyle" xmlns:a="http://schemas.openxmlformats.org/drawingml/2006/main" meth="withinLinear" id="15">
  <a:schemeClr val="accent2"/>
</cs:colorStyle>
</file>

<file path=ppt/charts/colors15.xml><?xml version="1.0" encoding="utf-8"?>
<cs:colorStyle xmlns:cs="http://schemas.microsoft.com/office/drawing/2012/chartStyle" xmlns:a="http://schemas.openxmlformats.org/drawingml/2006/main" meth="withinLinear" id="15">
  <a:schemeClr val="accent2"/>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5">
  <a:schemeClr val="accent2"/>
</cs:colorStyle>
</file>

<file path=ppt/charts/colors19.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5621" cy="503018"/>
          </a:xfrm>
          <a:prstGeom prst="rect">
            <a:avLst/>
          </a:prstGeom>
        </p:spPr>
        <p:txBody>
          <a:bodyPr vert="horz" lIns="92428" tIns="46214" rIns="92428" bIns="46214" rtlCol="0"/>
          <a:lstStyle>
            <a:lvl1pPr algn="l">
              <a:defRPr sz="1200"/>
            </a:lvl1pPr>
          </a:lstStyle>
          <a:p>
            <a:endParaRPr lang="et-EE"/>
          </a:p>
        </p:txBody>
      </p:sp>
      <p:sp>
        <p:nvSpPr>
          <p:cNvPr id="3" name="Date Placeholder 2"/>
          <p:cNvSpPr>
            <a:spLocks noGrp="1"/>
          </p:cNvSpPr>
          <p:nvPr>
            <p:ph type="dt" idx="1"/>
          </p:nvPr>
        </p:nvSpPr>
        <p:spPr>
          <a:xfrm>
            <a:off x="3900934" y="1"/>
            <a:ext cx="2985621" cy="503018"/>
          </a:xfrm>
          <a:prstGeom prst="rect">
            <a:avLst/>
          </a:prstGeom>
        </p:spPr>
        <p:txBody>
          <a:bodyPr vert="horz" lIns="92428" tIns="46214" rIns="92428" bIns="46214" rtlCol="0"/>
          <a:lstStyle>
            <a:lvl1pPr algn="r">
              <a:defRPr sz="1200"/>
            </a:lvl1pPr>
          </a:lstStyle>
          <a:p>
            <a:fld id="{7A6875EF-9F29-489E-964E-D535BB0AC885}" type="datetimeFigureOut">
              <a:rPr lang="et-EE" smtClean="0"/>
              <a:t>24.03.2026</a:t>
            </a:fld>
            <a:endParaRPr lang="et-EE"/>
          </a:p>
        </p:txBody>
      </p:sp>
      <p:sp>
        <p:nvSpPr>
          <p:cNvPr id="4" name="Slide Image Placeholder 3"/>
          <p:cNvSpPr>
            <a:spLocks noGrp="1" noRot="1" noChangeAspect="1"/>
          </p:cNvSpPr>
          <p:nvPr>
            <p:ph type="sldImg" idx="2"/>
          </p:nvPr>
        </p:nvSpPr>
        <p:spPr>
          <a:xfrm>
            <a:off x="439738" y="1252538"/>
            <a:ext cx="6008687" cy="3379787"/>
          </a:xfrm>
          <a:prstGeom prst="rect">
            <a:avLst/>
          </a:prstGeom>
          <a:noFill/>
          <a:ln w="12700">
            <a:solidFill>
              <a:prstClr val="black"/>
            </a:solidFill>
          </a:ln>
        </p:spPr>
        <p:txBody>
          <a:bodyPr vert="horz" lIns="92428" tIns="46214" rIns="92428" bIns="46214" rtlCol="0" anchor="ctr"/>
          <a:lstStyle/>
          <a:p>
            <a:endParaRPr lang="et-EE"/>
          </a:p>
        </p:txBody>
      </p:sp>
      <p:sp>
        <p:nvSpPr>
          <p:cNvPr id="5" name="Notes Placeholder 4"/>
          <p:cNvSpPr>
            <a:spLocks noGrp="1"/>
          </p:cNvSpPr>
          <p:nvPr>
            <p:ph type="body" sz="quarter" idx="3"/>
          </p:nvPr>
        </p:nvSpPr>
        <p:spPr>
          <a:xfrm>
            <a:off x="688495" y="4821927"/>
            <a:ext cx="5511174" cy="3944047"/>
          </a:xfrm>
          <a:prstGeom prst="rect">
            <a:avLst/>
          </a:prstGeom>
        </p:spPr>
        <p:txBody>
          <a:bodyPr vert="horz" lIns="92428" tIns="46214" rIns="92428" bIns="462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9515695"/>
            <a:ext cx="2985621" cy="503018"/>
          </a:xfrm>
          <a:prstGeom prst="rect">
            <a:avLst/>
          </a:prstGeom>
        </p:spPr>
        <p:txBody>
          <a:bodyPr vert="horz" lIns="92428" tIns="46214" rIns="92428" bIns="46214" rtlCol="0" anchor="b"/>
          <a:lstStyle>
            <a:lvl1pPr algn="l">
              <a:defRPr sz="1200"/>
            </a:lvl1pPr>
          </a:lstStyle>
          <a:p>
            <a:endParaRPr lang="et-EE"/>
          </a:p>
        </p:txBody>
      </p:sp>
      <p:sp>
        <p:nvSpPr>
          <p:cNvPr id="7" name="Slide Number Placeholder 6"/>
          <p:cNvSpPr>
            <a:spLocks noGrp="1"/>
          </p:cNvSpPr>
          <p:nvPr>
            <p:ph type="sldNum" sz="quarter" idx="5"/>
          </p:nvPr>
        </p:nvSpPr>
        <p:spPr>
          <a:xfrm>
            <a:off x="3900934" y="9515695"/>
            <a:ext cx="2985621" cy="503018"/>
          </a:xfrm>
          <a:prstGeom prst="rect">
            <a:avLst/>
          </a:prstGeom>
        </p:spPr>
        <p:txBody>
          <a:bodyPr vert="horz" lIns="92428" tIns="46214" rIns="92428" bIns="46214" rtlCol="0" anchor="b"/>
          <a:lstStyle>
            <a:lvl1pPr algn="r">
              <a:defRPr sz="1200"/>
            </a:lvl1pPr>
          </a:lstStyle>
          <a:p>
            <a:fld id="{14F213C7-F8CA-4D9B-8BCD-9A2FE70559F8}" type="slidenum">
              <a:rPr lang="et-EE" smtClean="0"/>
              <a:t>‹#›</a:t>
            </a:fld>
            <a:endParaRPr lang="et-EE"/>
          </a:p>
        </p:txBody>
      </p:sp>
    </p:spTree>
    <p:extLst>
      <p:ext uri="{BB962C8B-B14F-4D97-AF65-F5344CB8AC3E}">
        <p14:creationId xmlns:p14="http://schemas.microsoft.com/office/powerpoint/2010/main" val="2663712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6FF8A31A-2E0E-4CF3-AEB7-B8F93B4681D4}" type="slidenum">
              <a:rPr lang="et-EE" smtClean="0"/>
              <a:t>2</a:t>
            </a:fld>
            <a:endParaRPr lang="et-EE"/>
          </a:p>
        </p:txBody>
      </p:sp>
    </p:spTree>
    <p:extLst>
      <p:ext uri="{BB962C8B-B14F-4D97-AF65-F5344CB8AC3E}">
        <p14:creationId xmlns:p14="http://schemas.microsoft.com/office/powerpoint/2010/main" val="3318043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itel Pilt vasakul">
    <p:bg>
      <p:bgPr>
        <a:solidFill>
          <a:schemeClr val="bg1"/>
        </a:solidFill>
        <a:effectLst/>
      </p:bgPr>
    </p:bg>
    <p:spTree>
      <p:nvGrpSpPr>
        <p:cNvPr id="1" name=""/>
        <p:cNvGrpSpPr/>
        <p:nvPr/>
      </p:nvGrpSpPr>
      <p:grpSpPr>
        <a:xfrm>
          <a:off x="0" y="0"/>
          <a:ext cx="0" cy="0"/>
          <a:chOff x="0" y="0"/>
          <a:chExt cx="0" cy="0"/>
        </a:xfrm>
      </p:grpSpPr>
      <p:sp>
        <p:nvSpPr>
          <p:cNvPr id="17" name="Freeform 16"/>
          <p:cNvSpPr>
            <a:spLocks noGrp="1"/>
          </p:cNvSpPr>
          <p:nvPr>
            <p:ph type="pic" sz="quarter" idx="13"/>
          </p:nvPr>
        </p:nvSpPr>
        <p:spPr>
          <a:xfrm>
            <a:off x="575999" y="0"/>
            <a:ext cx="4408923" cy="6858000"/>
          </a:xfrm>
          <a:custGeom>
            <a:avLst/>
            <a:gdLst>
              <a:gd name="connsiteX0" fmla="*/ 0 w 4408923"/>
              <a:gd name="connsiteY0" fmla="*/ 0 h 6858000"/>
              <a:gd name="connsiteX1" fmla="*/ 4408923 w 4408923"/>
              <a:gd name="connsiteY1" fmla="*/ 0 h 6858000"/>
              <a:gd name="connsiteX2" fmla="*/ 4408923 w 4408923"/>
              <a:gd name="connsiteY2" fmla="*/ 6858000 h 6858000"/>
              <a:gd name="connsiteX3" fmla="*/ 0 w 4408923"/>
              <a:gd name="connsiteY3" fmla="*/ 6858000 h 6858000"/>
              <a:gd name="connsiteX4" fmla="*/ 0 w 4408923"/>
              <a:gd name="connsiteY4" fmla="*/ 6034725 h 6858000"/>
              <a:gd name="connsiteX5" fmla="*/ 208 w 4408923"/>
              <a:gd name="connsiteY5" fmla="*/ 6034804 h 6858000"/>
              <a:gd name="connsiteX6" fmla="*/ 376702 w 4408923"/>
              <a:gd name="connsiteY6" fmla="*/ 6098185 h 6858000"/>
              <a:gd name="connsiteX7" fmla="*/ 1681141 w 4408923"/>
              <a:gd name="connsiteY7" fmla="*/ 4860459 h 6858000"/>
              <a:gd name="connsiteX8" fmla="*/ 460294 w 4408923"/>
              <a:gd name="connsiteY8" fmla="*/ 3540207 h 6858000"/>
              <a:gd name="connsiteX9" fmla="*/ 387188 w 4408923"/>
              <a:gd name="connsiteY9" fmla="*/ 3538866 h 6858000"/>
              <a:gd name="connsiteX10" fmla="*/ 10193 w 4408923"/>
              <a:gd name="connsiteY10" fmla="*/ 3599167 h 6858000"/>
              <a:gd name="connsiteX11" fmla="*/ 0 w 4408923"/>
              <a:gd name="connsiteY11" fmla="*/ 3602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8923" h="6858000">
                <a:moveTo>
                  <a:pt x="0" y="0"/>
                </a:moveTo>
                <a:lnTo>
                  <a:pt x="4408923" y="0"/>
                </a:lnTo>
                <a:lnTo>
                  <a:pt x="4408923" y="6858000"/>
                </a:lnTo>
                <a:lnTo>
                  <a:pt x="0" y="6858000"/>
                </a:lnTo>
                <a:lnTo>
                  <a:pt x="0" y="6034725"/>
                </a:lnTo>
                <a:lnTo>
                  <a:pt x="208" y="6034804"/>
                </a:lnTo>
                <a:cubicBezTo>
                  <a:pt x="118918" y="6073701"/>
                  <a:pt x="245346" y="6095777"/>
                  <a:pt x="376702" y="6098185"/>
                </a:cubicBezTo>
                <a:cubicBezTo>
                  <a:pt x="1077218" y="6111027"/>
                  <a:pt x="1658225" y="5559734"/>
                  <a:pt x="1681141" y="4860459"/>
                </a:cubicBezTo>
                <a:cubicBezTo>
                  <a:pt x="1704060" y="4161093"/>
                  <a:pt x="1160249" y="3573003"/>
                  <a:pt x="460294" y="3540207"/>
                </a:cubicBezTo>
                <a:lnTo>
                  <a:pt x="387188" y="3538866"/>
                </a:lnTo>
                <a:cubicBezTo>
                  <a:pt x="255819" y="3540201"/>
                  <a:pt x="129216" y="3561243"/>
                  <a:pt x="10193" y="3599167"/>
                </a:cubicBezTo>
                <a:lnTo>
                  <a:pt x="0" y="3602972"/>
                </a:lnTo>
                <a:close/>
              </a:path>
            </a:pathLst>
          </a:custGeom>
          <a:pattFill prst="pct5">
            <a:fgClr>
              <a:schemeClr val="accent1"/>
            </a:fgClr>
            <a:bgClr>
              <a:schemeClr val="bg1"/>
            </a:bgClr>
          </a:pattFill>
        </p:spPr>
        <p:txBody>
          <a:bodyPr wrap="square">
            <a:noAutofit/>
          </a:bodyPr>
          <a:lstStyle/>
          <a:p>
            <a:r>
              <a:rPr lang="en-US"/>
              <a:t>Click icon to add picture</a:t>
            </a:r>
            <a:endParaRPr lang="en-GB"/>
          </a:p>
        </p:txBody>
      </p:sp>
      <p:sp>
        <p:nvSpPr>
          <p:cNvPr id="2" name="Title 1"/>
          <p:cNvSpPr>
            <a:spLocks noGrp="1"/>
          </p:cNvSpPr>
          <p:nvPr>
            <p:ph type="ctrTitle"/>
          </p:nvPr>
        </p:nvSpPr>
        <p:spPr>
          <a:xfrm>
            <a:off x="5736841" y="2533153"/>
            <a:ext cx="6121239" cy="2387600"/>
          </a:xfrm>
        </p:spPr>
        <p:txBody>
          <a:bodyPr anchor="b"/>
          <a:lstStyle>
            <a:lvl1pPr algn="l">
              <a:defRPr lang="en-GB" sz="6000" b="1" i="0" u="none" strike="noStrike" baseline="0" smtClean="0"/>
            </a:lvl1pPr>
          </a:lstStyle>
          <a:p>
            <a:r>
              <a:rPr lang="en-US"/>
              <a:t>Click to edit Master title style</a:t>
            </a:r>
            <a:endParaRPr lang="et-EE" dirty="0"/>
          </a:p>
        </p:txBody>
      </p:sp>
      <p:sp>
        <p:nvSpPr>
          <p:cNvPr id="6" name="Slide Number Placeholder 5"/>
          <p:cNvSpPr>
            <a:spLocks noGrp="1"/>
          </p:cNvSpPr>
          <p:nvPr>
            <p:ph type="sldNum" sz="quarter" idx="12"/>
          </p:nvPr>
        </p:nvSpPr>
        <p:spPr/>
        <p:txBody>
          <a:bodyPr/>
          <a:lstStyle/>
          <a:p>
            <a:fld id="{9C3A84B4-50EE-4E03-B6D7-AB5456BA3390}" type="slidenum">
              <a:rPr lang="et-EE" smtClean="0"/>
              <a:t>‹#›</a:t>
            </a:fld>
            <a:endParaRPr lang="et-EE" dirty="0"/>
          </a:p>
        </p:txBody>
      </p:sp>
      <p:sp>
        <p:nvSpPr>
          <p:cNvPr id="8" name="Subtitle 2"/>
          <p:cNvSpPr>
            <a:spLocks noGrp="1"/>
          </p:cNvSpPr>
          <p:nvPr>
            <p:ph type="subTitle" idx="1"/>
          </p:nvPr>
        </p:nvSpPr>
        <p:spPr>
          <a:xfrm>
            <a:off x="5736839" y="5059254"/>
            <a:ext cx="6121239" cy="1559261"/>
          </a:xfrm>
        </p:spPr>
        <p:txBody>
          <a:bodyPr/>
          <a:lstStyle>
            <a:lvl1pPr marL="0" indent="0" algn="l">
              <a:buNone/>
              <a:defRPr sz="24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01" y="3538801"/>
            <a:ext cx="1974433" cy="2567689"/>
          </a:xfrm>
          <a:prstGeom prst="rect">
            <a:avLst/>
          </a:prstGeom>
        </p:spPr>
      </p:pic>
    </p:spTree>
    <p:extLst>
      <p:ext uri="{BB962C8B-B14F-4D97-AF65-F5344CB8AC3E}">
        <p14:creationId xmlns:p14="http://schemas.microsoft.com/office/powerpoint/2010/main" val="847376207"/>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itel pilt paremal">
    <p:bg>
      <p:bgPr>
        <a:solidFill>
          <a:schemeClr val="bg1"/>
        </a:solidFill>
        <a:effectLst/>
      </p:bgPr>
    </p:bg>
    <p:spTree>
      <p:nvGrpSpPr>
        <p:cNvPr id="1" name=""/>
        <p:cNvGrpSpPr/>
        <p:nvPr/>
      </p:nvGrpSpPr>
      <p:grpSpPr>
        <a:xfrm>
          <a:off x="0" y="0"/>
          <a:ext cx="0" cy="0"/>
          <a:chOff x="0" y="0"/>
          <a:chExt cx="0" cy="0"/>
        </a:xfrm>
      </p:grpSpPr>
      <p:sp>
        <p:nvSpPr>
          <p:cNvPr id="13" name="Freeform 12"/>
          <p:cNvSpPr>
            <a:spLocks noGrp="1"/>
          </p:cNvSpPr>
          <p:nvPr>
            <p:ph type="pic" sz="quarter" idx="13"/>
          </p:nvPr>
        </p:nvSpPr>
        <p:spPr>
          <a:xfrm>
            <a:off x="7783513" y="0"/>
            <a:ext cx="4408487" cy="6867525"/>
          </a:xfrm>
          <a:custGeom>
            <a:avLst/>
            <a:gdLst>
              <a:gd name="connsiteX0" fmla="*/ 0 w 4408487"/>
              <a:gd name="connsiteY0" fmla="*/ 0 h 6867525"/>
              <a:gd name="connsiteX1" fmla="*/ 4408487 w 4408487"/>
              <a:gd name="connsiteY1" fmla="*/ 0 h 6867525"/>
              <a:gd name="connsiteX2" fmla="*/ 4408487 w 4408487"/>
              <a:gd name="connsiteY2" fmla="*/ 6867525 h 6867525"/>
              <a:gd name="connsiteX3" fmla="*/ 0 w 4408487"/>
              <a:gd name="connsiteY3" fmla="*/ 6867525 h 6867525"/>
              <a:gd name="connsiteX4" fmla="*/ 0 w 4408487"/>
              <a:gd name="connsiteY4" fmla="*/ 6032186 h 6867525"/>
              <a:gd name="connsiteX5" fmla="*/ 108414 w 4408487"/>
              <a:gd name="connsiteY5" fmla="*/ 6062418 h 6867525"/>
              <a:gd name="connsiteX6" fmla="*/ 365715 w 4408487"/>
              <a:gd name="connsiteY6" fmla="*/ 6094106 h 6867525"/>
              <a:gd name="connsiteX7" fmla="*/ 1685089 w 4408487"/>
              <a:gd name="connsiteY7" fmla="*/ 4855586 h 6867525"/>
              <a:gd name="connsiteX8" fmla="*/ 456140 w 4408487"/>
              <a:gd name="connsiteY8" fmla="*/ 3527283 h 6867525"/>
              <a:gd name="connsiteX9" fmla="*/ 395862 w 4408487"/>
              <a:gd name="connsiteY9" fmla="*/ 3525881 h 6867525"/>
              <a:gd name="connsiteX10" fmla="*/ 15171 w 4408487"/>
              <a:gd name="connsiteY10" fmla="*/ 3582733 h 6867525"/>
              <a:gd name="connsiteX11" fmla="*/ 0 w 4408487"/>
              <a:gd name="connsiteY11" fmla="*/ 3588214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8487" h="6867525">
                <a:moveTo>
                  <a:pt x="0" y="0"/>
                </a:moveTo>
                <a:lnTo>
                  <a:pt x="4408487" y="0"/>
                </a:lnTo>
                <a:lnTo>
                  <a:pt x="4408487" y="6867525"/>
                </a:lnTo>
                <a:lnTo>
                  <a:pt x="0" y="6867525"/>
                </a:lnTo>
                <a:lnTo>
                  <a:pt x="0" y="6032186"/>
                </a:lnTo>
                <a:lnTo>
                  <a:pt x="108414" y="6062418"/>
                </a:lnTo>
                <a:cubicBezTo>
                  <a:pt x="191366" y="6081203"/>
                  <a:pt x="277410" y="6092051"/>
                  <a:pt x="365715" y="6094106"/>
                </a:cubicBezTo>
                <a:cubicBezTo>
                  <a:pt x="1071950" y="6110541"/>
                  <a:pt x="1660107" y="5558428"/>
                  <a:pt x="1685089" y="4855586"/>
                </a:cubicBezTo>
                <a:cubicBezTo>
                  <a:pt x="1710082" y="4152430"/>
                  <a:pt x="1162112" y="3560159"/>
                  <a:pt x="456140" y="3527283"/>
                </a:cubicBezTo>
                <a:lnTo>
                  <a:pt x="395862" y="3525881"/>
                </a:lnTo>
                <a:cubicBezTo>
                  <a:pt x="263387" y="3525881"/>
                  <a:pt x="135534" y="3545773"/>
                  <a:pt x="15171" y="3582733"/>
                </a:cubicBezTo>
                <a:lnTo>
                  <a:pt x="0" y="3588214"/>
                </a:lnTo>
                <a:close/>
              </a:path>
            </a:pathLst>
          </a:custGeom>
          <a:pattFill prst="pct5">
            <a:fgClr>
              <a:schemeClr val="accent1"/>
            </a:fgClr>
            <a:bgClr>
              <a:schemeClr val="bg1"/>
            </a:bgClr>
          </a:pattFill>
        </p:spPr>
        <p:txBody>
          <a:bodyPr wrap="square">
            <a:noAutofit/>
          </a:bodyPr>
          <a:lstStyle/>
          <a:p>
            <a:r>
              <a:rPr lang="en-US"/>
              <a:t>Click icon to add picture</a:t>
            </a:r>
            <a:endParaRPr lang="en-GB"/>
          </a:p>
        </p:txBody>
      </p:sp>
      <p:sp>
        <p:nvSpPr>
          <p:cNvPr id="2" name="Title 1"/>
          <p:cNvSpPr>
            <a:spLocks noGrp="1"/>
          </p:cNvSpPr>
          <p:nvPr>
            <p:ph type="ctrTitle"/>
          </p:nvPr>
        </p:nvSpPr>
        <p:spPr>
          <a:xfrm>
            <a:off x="1033103" y="2432434"/>
            <a:ext cx="6121239" cy="2387600"/>
          </a:xfrm>
        </p:spPr>
        <p:txBody>
          <a:bodyPr anchor="b"/>
          <a:lstStyle>
            <a:lvl1pPr algn="l">
              <a:defRPr lang="en-GB" sz="6000" b="1" i="0" u="none" strike="noStrike" baseline="0" smtClean="0"/>
            </a:lvl1pPr>
          </a:lstStyle>
          <a:p>
            <a:r>
              <a:rPr lang="en-US"/>
              <a:t>Click to edit Master title style</a:t>
            </a:r>
            <a:endParaRPr lang="et-EE" dirty="0"/>
          </a:p>
        </p:txBody>
      </p:sp>
      <p:sp>
        <p:nvSpPr>
          <p:cNvPr id="6" name="Slide Number Placeholder 5"/>
          <p:cNvSpPr>
            <a:spLocks noGrp="1"/>
          </p:cNvSpPr>
          <p:nvPr>
            <p:ph type="sldNum" sz="quarter" idx="12"/>
          </p:nvPr>
        </p:nvSpPr>
        <p:spPr/>
        <p:txBody>
          <a:bodyPr/>
          <a:lstStyle/>
          <a:p>
            <a:fld id="{9C3A84B4-50EE-4E03-B6D7-AB5456BA3390}" type="slidenum">
              <a:rPr lang="et-EE" smtClean="0"/>
              <a:t>‹#›</a:t>
            </a:fld>
            <a:endParaRPr lang="et-EE" dirty="0"/>
          </a:p>
        </p:txBody>
      </p:sp>
      <p:sp>
        <p:nvSpPr>
          <p:cNvPr id="8" name="Subtitle 2"/>
          <p:cNvSpPr>
            <a:spLocks noGrp="1"/>
          </p:cNvSpPr>
          <p:nvPr>
            <p:ph type="subTitle" idx="1"/>
          </p:nvPr>
        </p:nvSpPr>
        <p:spPr>
          <a:xfrm>
            <a:off x="1033103" y="4989511"/>
            <a:ext cx="6121239" cy="1559261"/>
          </a:xfrm>
        </p:spPr>
        <p:txBody>
          <a:bodyPr/>
          <a:lstStyle>
            <a:lvl1pPr marL="0" indent="0" algn="l">
              <a:buNone/>
              <a:defRPr sz="24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7355" y="3521459"/>
            <a:ext cx="1982054" cy="2577600"/>
          </a:xfrm>
          <a:prstGeom prst="rect">
            <a:avLst/>
          </a:prstGeom>
        </p:spPr>
      </p:pic>
    </p:spTree>
    <p:extLst>
      <p:ext uri="{BB962C8B-B14F-4D97-AF65-F5344CB8AC3E}">
        <p14:creationId xmlns:p14="http://schemas.microsoft.com/office/powerpoint/2010/main" val="46334863"/>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itel pilttaust tekst vasak">
    <p:bg>
      <p:bgPr>
        <a:solidFill>
          <a:schemeClr val="bg1"/>
        </a:solidFill>
        <a:effectLst/>
      </p:bgPr>
    </p:bg>
    <p:spTree>
      <p:nvGrpSpPr>
        <p:cNvPr id="1" name=""/>
        <p:cNvGrpSpPr/>
        <p:nvPr/>
      </p:nvGrpSpPr>
      <p:grpSpPr>
        <a:xfrm>
          <a:off x="0" y="0"/>
          <a:ext cx="0" cy="0"/>
          <a:chOff x="0" y="0"/>
          <a:chExt cx="0" cy="0"/>
        </a:xfrm>
      </p:grpSpPr>
      <p:sp>
        <p:nvSpPr>
          <p:cNvPr id="12" name="Freeform 11"/>
          <p:cNvSpPr>
            <a:spLocks noGrp="1"/>
          </p:cNvSpPr>
          <p:nvPr>
            <p:ph type="pic" sz="quarter" idx="10"/>
          </p:nvPr>
        </p:nvSpPr>
        <p:spPr>
          <a:xfrm>
            <a:off x="576000" y="0"/>
            <a:ext cx="11615999" cy="6858000"/>
          </a:xfrm>
          <a:custGeom>
            <a:avLst/>
            <a:gdLst>
              <a:gd name="connsiteX0" fmla="*/ 0 w 11615999"/>
              <a:gd name="connsiteY0" fmla="*/ 0 h 6858000"/>
              <a:gd name="connsiteX1" fmla="*/ 11615999 w 11615999"/>
              <a:gd name="connsiteY1" fmla="*/ 0 h 6858000"/>
              <a:gd name="connsiteX2" fmla="*/ 11615999 w 11615999"/>
              <a:gd name="connsiteY2" fmla="*/ 6858000 h 6858000"/>
              <a:gd name="connsiteX3" fmla="*/ 0 w 11615999"/>
              <a:gd name="connsiteY3" fmla="*/ 6858000 h 6858000"/>
              <a:gd name="connsiteX4" fmla="*/ 0 w 11615999"/>
              <a:gd name="connsiteY4" fmla="*/ 1594962 h 6858000"/>
              <a:gd name="connsiteX5" fmla="*/ 82764 w 11615999"/>
              <a:gd name="connsiteY5" fmla="*/ 1588262 h 6858000"/>
              <a:gd name="connsiteX6" fmla="*/ 509299 w 11615999"/>
              <a:gd name="connsiteY6" fmla="*/ 1095208 h 6858000"/>
              <a:gd name="connsiteX7" fmla="*/ 12380 w 11615999"/>
              <a:gd name="connsiteY7" fmla="*/ 560124 h 6858000"/>
              <a:gd name="connsiteX8" fmla="*/ 0 w 11615999"/>
              <a:gd name="connsiteY8" fmla="*/ 5598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5999" h="6858000">
                <a:moveTo>
                  <a:pt x="0" y="0"/>
                </a:moveTo>
                <a:lnTo>
                  <a:pt x="11615999" y="0"/>
                </a:lnTo>
                <a:lnTo>
                  <a:pt x="11615999" y="6858000"/>
                </a:lnTo>
                <a:lnTo>
                  <a:pt x="0" y="6858000"/>
                </a:lnTo>
                <a:lnTo>
                  <a:pt x="0" y="1594962"/>
                </a:lnTo>
                <a:lnTo>
                  <a:pt x="82764" y="1588262"/>
                </a:lnTo>
                <a:cubicBezTo>
                  <a:pt x="319087" y="1545109"/>
                  <a:pt x="501107" y="1343116"/>
                  <a:pt x="509299" y="1095208"/>
                </a:cubicBezTo>
                <a:cubicBezTo>
                  <a:pt x="518668" y="811736"/>
                  <a:pt x="297295" y="573361"/>
                  <a:pt x="12380" y="560124"/>
                </a:cubicBezTo>
                <a:lnTo>
                  <a:pt x="0" y="559899"/>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0" y="559559"/>
            <a:ext cx="797581" cy="1037230"/>
          </a:xfrm>
          <a:prstGeom prst="rect">
            <a:avLst/>
          </a:prstGeom>
        </p:spPr>
      </p:pic>
      <p:sp>
        <p:nvSpPr>
          <p:cNvPr id="4" name="Rectangle 3"/>
          <p:cNvSpPr/>
          <p:nvPr/>
        </p:nvSpPr>
        <p:spPr>
          <a:xfrm>
            <a:off x="11000284" y="6179439"/>
            <a:ext cx="880369" cy="308418"/>
          </a:xfrm>
          <a:prstGeom prst="rect">
            <a:avLst/>
          </a:prstGeom>
        </p:spPr>
        <p:txBody>
          <a:bodyPr wrap="none">
            <a:spAutoFit/>
          </a:bodyPr>
          <a:lstStyle/>
          <a:p>
            <a:fld id="{17CE275A-E327-4030-B2D3-F354B9DDFA2B}" type="datetime3">
              <a:rPr lang="et-EE" sz="1404" smtClean="0">
                <a:solidFill>
                  <a:schemeClr val="bg2">
                    <a:lumMod val="95000"/>
                  </a:schemeClr>
                </a:solidFill>
              </a:rPr>
              <a:pPr/>
              <a:t>24/03/26</a:t>
            </a:fld>
            <a:endParaRPr lang="en-GB" sz="1404" dirty="0">
              <a:solidFill>
                <a:schemeClr val="bg2">
                  <a:lumMod val="95000"/>
                </a:schemeClr>
              </a:solidFill>
            </a:endParaRPr>
          </a:p>
        </p:txBody>
      </p:sp>
      <p:sp>
        <p:nvSpPr>
          <p:cNvPr id="2" name="Title 1"/>
          <p:cNvSpPr>
            <a:spLocks noGrp="1"/>
          </p:cNvSpPr>
          <p:nvPr>
            <p:ph type="ctrTitle"/>
          </p:nvPr>
        </p:nvSpPr>
        <p:spPr>
          <a:xfrm>
            <a:off x="1033103" y="2327659"/>
            <a:ext cx="6121239" cy="2387600"/>
          </a:xfrm>
        </p:spPr>
        <p:txBody>
          <a:bodyPr anchor="b"/>
          <a:lstStyle>
            <a:lvl1pPr algn="l">
              <a:defRPr lang="en-GB" sz="6000" b="1" i="0" u="none" strike="noStrike" baseline="0" smtClean="0">
                <a:solidFill>
                  <a:schemeClr val="bg2">
                    <a:lumMod val="95000"/>
                  </a:schemeClr>
                </a:solidFill>
              </a:defRPr>
            </a:lvl1pPr>
          </a:lstStyle>
          <a:p>
            <a:r>
              <a:rPr lang="en-US"/>
              <a:t>Click to edit Master title style</a:t>
            </a:r>
            <a:endParaRPr lang="et-EE" dirty="0"/>
          </a:p>
        </p:txBody>
      </p:sp>
      <p:sp>
        <p:nvSpPr>
          <p:cNvPr id="8" name="Subtitle 2"/>
          <p:cNvSpPr>
            <a:spLocks noGrp="1"/>
          </p:cNvSpPr>
          <p:nvPr>
            <p:ph type="subTitle" idx="1"/>
          </p:nvPr>
        </p:nvSpPr>
        <p:spPr>
          <a:xfrm>
            <a:off x="1033103" y="4989511"/>
            <a:ext cx="6121239" cy="1559261"/>
          </a:xfrm>
        </p:spPr>
        <p:txBody>
          <a:bodyPr/>
          <a:lstStyle>
            <a:lvl1pPr marL="0" indent="0" algn="l">
              <a:buNone/>
              <a:defRPr sz="2400">
                <a:solidFill>
                  <a:schemeClr val="bg2">
                    <a:lumMod val="95000"/>
                  </a:schemeClr>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794240691"/>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itel pilttaust tekst parem">
    <p:bg>
      <p:bgPr>
        <a:solidFill>
          <a:schemeClr val="bg1"/>
        </a:solidFill>
        <a:effectLst/>
      </p:bgPr>
    </p:bg>
    <p:spTree>
      <p:nvGrpSpPr>
        <p:cNvPr id="1" name=""/>
        <p:cNvGrpSpPr/>
        <p:nvPr/>
      </p:nvGrpSpPr>
      <p:grpSpPr>
        <a:xfrm>
          <a:off x="0" y="0"/>
          <a:ext cx="0" cy="0"/>
          <a:chOff x="0" y="0"/>
          <a:chExt cx="0" cy="0"/>
        </a:xfrm>
      </p:grpSpPr>
      <p:sp>
        <p:nvSpPr>
          <p:cNvPr id="11" name="Freeform 10"/>
          <p:cNvSpPr>
            <a:spLocks noGrp="1"/>
          </p:cNvSpPr>
          <p:nvPr>
            <p:ph type="pic" sz="quarter" idx="10"/>
          </p:nvPr>
        </p:nvSpPr>
        <p:spPr>
          <a:xfrm>
            <a:off x="576000" y="0"/>
            <a:ext cx="11615999" cy="6858000"/>
          </a:xfrm>
          <a:custGeom>
            <a:avLst/>
            <a:gdLst>
              <a:gd name="connsiteX0" fmla="*/ 0 w 11615999"/>
              <a:gd name="connsiteY0" fmla="*/ 0 h 6858000"/>
              <a:gd name="connsiteX1" fmla="*/ 11615999 w 11615999"/>
              <a:gd name="connsiteY1" fmla="*/ 0 h 6858000"/>
              <a:gd name="connsiteX2" fmla="*/ 11615999 w 11615999"/>
              <a:gd name="connsiteY2" fmla="*/ 6858000 h 6858000"/>
              <a:gd name="connsiteX3" fmla="*/ 0 w 11615999"/>
              <a:gd name="connsiteY3" fmla="*/ 6858000 h 6858000"/>
              <a:gd name="connsiteX4" fmla="*/ 0 w 11615999"/>
              <a:gd name="connsiteY4" fmla="*/ 1594962 h 6858000"/>
              <a:gd name="connsiteX5" fmla="*/ 82764 w 11615999"/>
              <a:gd name="connsiteY5" fmla="*/ 1588262 h 6858000"/>
              <a:gd name="connsiteX6" fmla="*/ 509299 w 11615999"/>
              <a:gd name="connsiteY6" fmla="*/ 1095208 h 6858000"/>
              <a:gd name="connsiteX7" fmla="*/ 12380 w 11615999"/>
              <a:gd name="connsiteY7" fmla="*/ 560124 h 6858000"/>
              <a:gd name="connsiteX8" fmla="*/ 0 w 11615999"/>
              <a:gd name="connsiteY8" fmla="*/ 5598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5999" h="6858000">
                <a:moveTo>
                  <a:pt x="0" y="0"/>
                </a:moveTo>
                <a:lnTo>
                  <a:pt x="11615999" y="0"/>
                </a:lnTo>
                <a:lnTo>
                  <a:pt x="11615999" y="6858000"/>
                </a:lnTo>
                <a:lnTo>
                  <a:pt x="0" y="6858000"/>
                </a:lnTo>
                <a:lnTo>
                  <a:pt x="0" y="1594962"/>
                </a:lnTo>
                <a:lnTo>
                  <a:pt x="82764" y="1588262"/>
                </a:lnTo>
                <a:cubicBezTo>
                  <a:pt x="319087" y="1545109"/>
                  <a:pt x="501107" y="1343116"/>
                  <a:pt x="509299" y="1095208"/>
                </a:cubicBezTo>
                <a:cubicBezTo>
                  <a:pt x="518668" y="811736"/>
                  <a:pt x="297295" y="573361"/>
                  <a:pt x="12380" y="560124"/>
                </a:cubicBezTo>
                <a:lnTo>
                  <a:pt x="0" y="559899"/>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0" y="559559"/>
            <a:ext cx="797581" cy="1037230"/>
          </a:xfrm>
          <a:prstGeom prst="rect">
            <a:avLst/>
          </a:prstGeom>
        </p:spPr>
      </p:pic>
      <p:sp>
        <p:nvSpPr>
          <p:cNvPr id="4" name="Rectangle 3"/>
          <p:cNvSpPr/>
          <p:nvPr/>
        </p:nvSpPr>
        <p:spPr>
          <a:xfrm>
            <a:off x="686792" y="6179439"/>
            <a:ext cx="880369" cy="308418"/>
          </a:xfrm>
          <a:prstGeom prst="rect">
            <a:avLst/>
          </a:prstGeom>
        </p:spPr>
        <p:txBody>
          <a:bodyPr wrap="none">
            <a:spAutoFit/>
          </a:bodyPr>
          <a:lstStyle/>
          <a:p>
            <a:fld id="{17CE275A-E327-4030-B2D3-F354B9DDFA2B}" type="datetime3">
              <a:rPr lang="et-EE" sz="1404" smtClean="0">
                <a:solidFill>
                  <a:schemeClr val="bg2">
                    <a:lumMod val="95000"/>
                  </a:schemeClr>
                </a:solidFill>
              </a:rPr>
              <a:pPr/>
              <a:t>24/03/26</a:t>
            </a:fld>
            <a:endParaRPr lang="en-GB" sz="1404" dirty="0">
              <a:solidFill>
                <a:schemeClr val="bg2">
                  <a:lumMod val="95000"/>
                </a:schemeClr>
              </a:solidFill>
            </a:endParaRPr>
          </a:p>
        </p:txBody>
      </p:sp>
      <p:sp>
        <p:nvSpPr>
          <p:cNvPr id="2" name="Title 1"/>
          <p:cNvSpPr>
            <a:spLocks noGrp="1"/>
          </p:cNvSpPr>
          <p:nvPr>
            <p:ph type="ctrTitle"/>
          </p:nvPr>
        </p:nvSpPr>
        <p:spPr>
          <a:xfrm>
            <a:off x="5550513" y="2327659"/>
            <a:ext cx="6121239" cy="2387600"/>
          </a:xfrm>
        </p:spPr>
        <p:txBody>
          <a:bodyPr anchor="b"/>
          <a:lstStyle>
            <a:lvl1pPr algn="r">
              <a:defRPr lang="en-GB" sz="6000" b="1" i="0" u="none" strike="noStrike" baseline="0" smtClean="0">
                <a:solidFill>
                  <a:schemeClr val="bg2">
                    <a:lumMod val="95000"/>
                  </a:schemeClr>
                </a:solidFill>
              </a:defRPr>
            </a:lvl1pPr>
          </a:lstStyle>
          <a:p>
            <a:r>
              <a:rPr lang="en-US"/>
              <a:t>Click to edit Master title style</a:t>
            </a:r>
            <a:endParaRPr lang="et-EE" dirty="0"/>
          </a:p>
        </p:txBody>
      </p:sp>
      <p:sp>
        <p:nvSpPr>
          <p:cNvPr id="8" name="Subtitle 2"/>
          <p:cNvSpPr>
            <a:spLocks noGrp="1"/>
          </p:cNvSpPr>
          <p:nvPr>
            <p:ph type="subTitle" idx="1"/>
          </p:nvPr>
        </p:nvSpPr>
        <p:spPr>
          <a:xfrm>
            <a:off x="5550513" y="4989511"/>
            <a:ext cx="6121239" cy="1559261"/>
          </a:xfrm>
        </p:spPr>
        <p:txBody>
          <a:bodyPr/>
          <a:lstStyle>
            <a:lvl1pPr marL="0" indent="0" algn="r">
              <a:buNone/>
              <a:defRPr sz="2400">
                <a:solidFill>
                  <a:schemeClr val="bg2">
                    <a:lumMod val="95000"/>
                  </a:schemeClr>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2038704683"/>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itel vahele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20371" y="2573079"/>
            <a:ext cx="9051380" cy="861238"/>
          </a:xfrm>
        </p:spPr>
        <p:txBody>
          <a:bodyPr anchor="b"/>
          <a:lstStyle>
            <a:lvl1pPr algn="l">
              <a:defRPr lang="en-GB" sz="6000" b="1" i="0" u="none" strike="noStrike" baseline="0" smtClean="0">
                <a:solidFill>
                  <a:srgbClr val="AA1E3C"/>
                </a:solidFill>
                <a:latin typeface="Helvetica" panose="020B0604020202030204" pitchFamily="34" charset="0"/>
              </a:defRPr>
            </a:lvl1pPr>
          </a:lstStyle>
          <a:p>
            <a:r>
              <a:rPr lang="en-US"/>
              <a:t>Click to edit Master title style</a:t>
            </a:r>
            <a:endParaRPr lang="et-EE" dirty="0"/>
          </a:p>
        </p:txBody>
      </p:sp>
      <p:sp>
        <p:nvSpPr>
          <p:cNvPr id="8" name="Subtitle 2"/>
          <p:cNvSpPr>
            <a:spLocks noGrp="1"/>
          </p:cNvSpPr>
          <p:nvPr>
            <p:ph type="subTitle" idx="1"/>
          </p:nvPr>
        </p:nvSpPr>
        <p:spPr>
          <a:xfrm>
            <a:off x="2620371" y="3452844"/>
            <a:ext cx="9051380" cy="794602"/>
          </a:xfrm>
        </p:spPr>
        <p:txBody>
          <a:bodyPr>
            <a:normAutofit/>
          </a:bodyPr>
          <a:lstStyle>
            <a:lvl1pPr marL="0" indent="0" algn="l">
              <a:buNone/>
              <a:defRPr sz="60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62" y="2169001"/>
            <a:ext cx="1972111" cy="2567689"/>
          </a:xfrm>
          <a:prstGeom prst="rect">
            <a:avLst/>
          </a:prstGeom>
        </p:spPr>
      </p:pic>
    </p:spTree>
    <p:extLst>
      <p:ext uri="{BB962C8B-B14F-4D97-AF65-F5344CB8AC3E}">
        <p14:creationId xmlns:p14="http://schemas.microsoft.com/office/powerpoint/2010/main" val="1248446753"/>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laid üks sisukast">
    <p:spTree>
      <p:nvGrpSpPr>
        <p:cNvPr id="1" name=""/>
        <p:cNvGrpSpPr/>
        <p:nvPr/>
      </p:nvGrpSpPr>
      <p:grpSpPr>
        <a:xfrm>
          <a:off x="0" y="0"/>
          <a:ext cx="0" cy="0"/>
          <a:chOff x="0" y="0"/>
          <a:chExt cx="0" cy="0"/>
        </a:xfrm>
      </p:grpSpPr>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10" name="Content Placeholder 2"/>
          <p:cNvSpPr>
            <a:spLocks noGrp="1"/>
          </p:cNvSpPr>
          <p:nvPr>
            <p:ph sz="half" idx="1"/>
          </p:nvPr>
        </p:nvSpPr>
        <p:spPr>
          <a:xfrm>
            <a:off x="1302488" y="1499191"/>
            <a:ext cx="10051312"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1" name="Title 1"/>
          <p:cNvSpPr>
            <a:spLocks noGrp="1"/>
          </p:cNvSpPr>
          <p:nvPr>
            <p:ph type="title"/>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n-US"/>
              <a:t>Click to edit Master title style</a:t>
            </a:r>
            <a:endParaRPr lang="et-EE" dirty="0"/>
          </a:p>
        </p:txBody>
      </p:sp>
      <p:sp>
        <p:nvSpPr>
          <p:cNvPr id="12"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70139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Slaid kaks sisukas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t-EE" dirty="0" err="1"/>
              <a:t>kljahsdkljhalkjshd</a:t>
            </a:r>
            <a:endParaRPr lang="et-EE" dirty="0"/>
          </a:p>
        </p:txBody>
      </p:sp>
      <p:sp>
        <p:nvSpPr>
          <p:cNvPr id="3" name="Content Placeholder 2"/>
          <p:cNvSpPr>
            <a:spLocks noGrp="1"/>
          </p:cNvSpPr>
          <p:nvPr>
            <p:ph sz="half" idx="1"/>
          </p:nvPr>
        </p:nvSpPr>
        <p:spPr>
          <a:xfrm>
            <a:off x="1302488" y="1499191"/>
            <a:ext cx="486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11" name="Content Placeholder 2"/>
          <p:cNvSpPr>
            <a:spLocks noGrp="1"/>
          </p:cNvSpPr>
          <p:nvPr>
            <p:ph sz="half" idx="13"/>
          </p:nvPr>
        </p:nvSpPr>
        <p:spPr>
          <a:xfrm>
            <a:off x="6493800" y="1499191"/>
            <a:ext cx="486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4"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08186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laid kolm sisukasti">
    <p:spTree>
      <p:nvGrpSpPr>
        <p:cNvPr id="1" name=""/>
        <p:cNvGrpSpPr/>
        <p:nvPr/>
      </p:nvGrpSpPr>
      <p:grpSpPr>
        <a:xfrm>
          <a:off x="0" y="0"/>
          <a:ext cx="0" cy="0"/>
          <a:chOff x="0" y="0"/>
          <a:chExt cx="0" cy="0"/>
        </a:xfrm>
      </p:grpSpPr>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11" name="Title 1"/>
          <p:cNvSpPr>
            <a:spLocks noGrp="1"/>
          </p:cNvSpPr>
          <p:nvPr>
            <p:ph type="title"/>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n-US"/>
              <a:t>Click to edit Master title style</a:t>
            </a:r>
            <a:endParaRPr lang="et-EE" dirty="0"/>
          </a:p>
        </p:txBody>
      </p:sp>
      <p:sp>
        <p:nvSpPr>
          <p:cNvPr id="12"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
        <p:nvSpPr>
          <p:cNvPr id="7" name="Content Placeholder 2"/>
          <p:cNvSpPr>
            <a:spLocks noGrp="1"/>
          </p:cNvSpPr>
          <p:nvPr>
            <p:ph sz="half" idx="1"/>
          </p:nvPr>
        </p:nvSpPr>
        <p:spPr>
          <a:xfrm>
            <a:off x="1302487" y="1499191"/>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3" name="Content Placeholder 2"/>
          <p:cNvSpPr>
            <a:spLocks noGrp="1"/>
          </p:cNvSpPr>
          <p:nvPr>
            <p:ph sz="half" idx="15"/>
          </p:nvPr>
        </p:nvSpPr>
        <p:spPr>
          <a:xfrm>
            <a:off x="4708144" y="1499190"/>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4" name="Content Placeholder 2"/>
          <p:cNvSpPr>
            <a:spLocks noGrp="1"/>
          </p:cNvSpPr>
          <p:nvPr>
            <p:ph sz="half" idx="16"/>
          </p:nvPr>
        </p:nvSpPr>
        <p:spPr>
          <a:xfrm>
            <a:off x="8113801" y="1499189"/>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Tree>
    <p:extLst>
      <p:ext uri="{BB962C8B-B14F-4D97-AF65-F5344CB8AC3E}">
        <p14:creationId xmlns:p14="http://schemas.microsoft.com/office/powerpoint/2010/main" val="120614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2488" y="365125"/>
            <a:ext cx="10051312" cy="1325563"/>
          </a:xfrm>
          <a:prstGeom prst="rect">
            <a:avLst/>
          </a:prstGeom>
        </p:spPr>
        <p:txBody>
          <a:bodyPr vert="horz" lIns="91440" tIns="45720" rIns="91440" bIns="45720" rtlCol="0" anchor="ctr">
            <a:normAutofit/>
          </a:bodyPr>
          <a:lstStyle/>
          <a:p>
            <a:r>
              <a:rPr lang="en-US"/>
              <a:t>Click to edit Master title style</a:t>
            </a:r>
            <a:endParaRPr lang="et-EE" dirty="0"/>
          </a:p>
        </p:txBody>
      </p:sp>
      <p:sp>
        <p:nvSpPr>
          <p:cNvPr id="3" name="Text Placeholder 2"/>
          <p:cNvSpPr>
            <a:spLocks noGrp="1"/>
          </p:cNvSpPr>
          <p:nvPr>
            <p:ph type="body" idx="1"/>
          </p:nvPr>
        </p:nvSpPr>
        <p:spPr>
          <a:xfrm>
            <a:off x="1302488" y="1825625"/>
            <a:ext cx="1005131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6" name="Slide Number Placeholder 5"/>
          <p:cNvSpPr>
            <a:spLocks noGrp="1"/>
          </p:cNvSpPr>
          <p:nvPr>
            <p:ph type="sldNum" sz="quarter" idx="4"/>
          </p:nvPr>
        </p:nvSpPr>
        <p:spPr>
          <a:xfrm>
            <a:off x="186072" y="6031614"/>
            <a:ext cx="452104" cy="365125"/>
          </a:xfrm>
          <a:prstGeom prst="rect">
            <a:avLst/>
          </a:prstGeom>
        </p:spPr>
        <p:txBody>
          <a:bodyPr vert="horz" lIns="91440" tIns="45720" rIns="91440" bIns="45720" rtlCol="0" anchor="ctr"/>
          <a:lstStyle>
            <a:lvl1pPr algn="r">
              <a:defRPr sz="1200">
                <a:solidFill>
                  <a:schemeClr val="bg1"/>
                </a:solidFill>
              </a:defRPr>
            </a:lvl1pPr>
          </a:lstStyle>
          <a:p>
            <a:fld id="{9C3A84B4-50EE-4E03-B6D7-AB5456BA3390}" type="slidenum">
              <a:rPr lang="et-EE" smtClean="0"/>
              <a:pPr/>
              <a:t>‹#›</a:t>
            </a:fld>
            <a:endParaRPr lang="et-EE" dirty="0"/>
          </a:p>
        </p:txBody>
      </p:sp>
    </p:spTree>
    <p:extLst>
      <p:ext uri="{BB962C8B-B14F-4D97-AF65-F5344CB8AC3E}">
        <p14:creationId xmlns:p14="http://schemas.microsoft.com/office/powerpoint/2010/main" val="35824380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652" r:id="rId7"/>
    <p:sldLayoutId id="2147483666" r:id="rId8"/>
  </p:sldLayoutIdLst>
  <p:hf hdr="0" ftr="0" dt="0"/>
  <p:txStyles>
    <p:titleStyle>
      <a:lvl1pPr algn="l" defTabSz="914377" rtl="0" eaLnBrk="1" latinLnBrk="0" hangingPunct="1">
        <a:lnSpc>
          <a:spcPct val="90000"/>
        </a:lnSpc>
        <a:spcBef>
          <a:spcPct val="0"/>
        </a:spcBef>
        <a:buNone/>
        <a:defRPr sz="5000" kern="1200">
          <a:solidFill>
            <a:srgbClr val="A01E28"/>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3CD6B1-D239-455A-8216-1A4B029C882E}"/>
              </a:ext>
            </a:extLst>
          </p:cNvPr>
          <p:cNvSpPr>
            <a:spLocks noGrp="1"/>
          </p:cNvSpPr>
          <p:nvPr>
            <p:ph type="ctrTitle"/>
          </p:nvPr>
        </p:nvSpPr>
        <p:spPr>
          <a:xfrm>
            <a:off x="5486401" y="1974715"/>
            <a:ext cx="6371680" cy="2946038"/>
          </a:xfrm>
        </p:spPr>
        <p:txBody>
          <a:bodyPr>
            <a:normAutofit/>
          </a:bodyPr>
          <a:lstStyle/>
          <a:p>
            <a:r>
              <a:rPr lang="et-EE" sz="5000" dirty="0"/>
              <a:t>Elanikkonna hoiakud Rail Baltic</a:t>
            </a:r>
            <a:r>
              <a:rPr lang="en-US" sz="5000" dirty="0"/>
              <a:t>a</a:t>
            </a:r>
            <a:r>
              <a:rPr lang="et-EE" sz="5000" dirty="0"/>
              <a:t> suhtes</a:t>
            </a:r>
            <a:br>
              <a:rPr lang="et-EE" sz="5600" dirty="0"/>
            </a:br>
            <a:endParaRPr lang="et-EE" sz="3000" dirty="0"/>
          </a:p>
        </p:txBody>
      </p:sp>
      <p:sp>
        <p:nvSpPr>
          <p:cNvPr id="4" name="Subtitle 3">
            <a:extLst>
              <a:ext uri="{FF2B5EF4-FFF2-40B4-BE49-F238E27FC236}">
                <a16:creationId xmlns:a16="http://schemas.microsoft.com/office/drawing/2014/main" id="{6D2544A7-B69C-443E-96A5-793CC8DB397C}"/>
              </a:ext>
            </a:extLst>
          </p:cNvPr>
          <p:cNvSpPr>
            <a:spLocks noGrp="1"/>
          </p:cNvSpPr>
          <p:nvPr>
            <p:ph type="subTitle" idx="1"/>
          </p:nvPr>
        </p:nvSpPr>
        <p:spPr/>
        <p:txBody>
          <a:bodyPr>
            <a:normAutofit/>
          </a:bodyPr>
          <a:lstStyle/>
          <a:p>
            <a:r>
              <a:rPr lang="et-EE" altLang="et-EE" dirty="0">
                <a:solidFill>
                  <a:schemeClr val="tx1"/>
                </a:solidFill>
              </a:rPr>
              <a:t>Küsitlus 15-74a. elanikkonna seas </a:t>
            </a:r>
          </a:p>
          <a:p>
            <a:r>
              <a:rPr lang="en-US" dirty="0"/>
              <a:t>5.-12. </a:t>
            </a:r>
            <a:r>
              <a:rPr lang="en-US" dirty="0" err="1"/>
              <a:t>märts</a:t>
            </a:r>
            <a:r>
              <a:rPr lang="en-US" dirty="0"/>
              <a:t> </a:t>
            </a:r>
            <a:r>
              <a:rPr lang="et-EE" dirty="0"/>
              <a:t>202</a:t>
            </a:r>
            <a:r>
              <a:rPr lang="en-US" dirty="0"/>
              <a:t>6</a:t>
            </a:r>
            <a:endParaRPr lang="et-EE" dirty="0"/>
          </a:p>
        </p:txBody>
      </p:sp>
      <p:pic>
        <p:nvPicPr>
          <p:cNvPr id="6" name="Pildi kohatäide 5">
            <a:extLst>
              <a:ext uri="{FF2B5EF4-FFF2-40B4-BE49-F238E27FC236}">
                <a16:creationId xmlns:a16="http://schemas.microsoft.com/office/drawing/2014/main" id="{3D3054D7-D449-ACA4-70A0-C3369AC6D05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639" r="31639"/>
          <a:stretch>
            <a:fillRect/>
          </a:stretch>
        </p:blipFill>
        <p:spPr/>
      </p:pic>
    </p:spTree>
    <p:extLst>
      <p:ext uri="{BB962C8B-B14F-4D97-AF65-F5344CB8AC3E}">
        <p14:creationId xmlns:p14="http://schemas.microsoft.com/office/powerpoint/2010/main" val="4000180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A5161-7499-4E2D-B90A-38321ECA1028}"/>
              </a:ext>
            </a:extLst>
          </p:cNvPr>
          <p:cNvSpPr>
            <a:spLocks noGrp="1"/>
          </p:cNvSpPr>
          <p:nvPr>
            <p:ph type="title"/>
          </p:nvPr>
        </p:nvSpPr>
        <p:spPr/>
        <p:txBody>
          <a:bodyPr/>
          <a:lstStyle/>
          <a:p>
            <a:r>
              <a:rPr lang="et-EE" noProof="0" dirty="0"/>
              <a:t>Rail Baltica projektiga kaasnev kasu</a:t>
            </a:r>
            <a:r>
              <a:rPr lang="en-US" dirty="0"/>
              <a:t>,</a:t>
            </a:r>
            <a:r>
              <a:rPr lang="et-EE" dirty="0"/>
              <a:t> n=9</a:t>
            </a:r>
            <a:r>
              <a:rPr lang="en-US" dirty="0"/>
              <a:t>88</a:t>
            </a:r>
            <a:endParaRPr lang="et-EE" dirty="0"/>
          </a:p>
        </p:txBody>
      </p:sp>
      <p:sp>
        <p:nvSpPr>
          <p:cNvPr id="3" name="Content Placeholder 2">
            <a:extLst>
              <a:ext uri="{FF2B5EF4-FFF2-40B4-BE49-F238E27FC236}">
                <a16:creationId xmlns:a16="http://schemas.microsoft.com/office/drawing/2014/main" id="{16F3DBA4-5B7F-472D-92AC-12E558128331}"/>
              </a:ext>
            </a:extLst>
          </p:cNvPr>
          <p:cNvSpPr>
            <a:spLocks noGrp="1"/>
          </p:cNvSpPr>
          <p:nvPr>
            <p:ph sz="half" idx="1"/>
          </p:nvPr>
        </p:nvSpPr>
        <p:spPr>
          <a:xfrm>
            <a:off x="1228541" y="1664564"/>
            <a:ext cx="4776185" cy="4886326"/>
          </a:xfrm>
        </p:spPr>
        <p:txBody>
          <a:bodyPr>
            <a:normAutofit/>
          </a:bodyPr>
          <a:lstStyle/>
          <a:p>
            <a:r>
              <a:rPr lang="et-EE" dirty="0">
                <a:solidFill>
                  <a:schemeClr val="tx1"/>
                </a:solidFill>
              </a:rPr>
              <a:t>Elanike </a:t>
            </a:r>
            <a:r>
              <a:rPr lang="en-US" dirty="0" err="1">
                <a:solidFill>
                  <a:schemeClr val="tx1"/>
                </a:solidFill>
              </a:rPr>
              <a:t>hinnang</a:t>
            </a:r>
            <a:r>
              <a:rPr lang="et-EE" dirty="0">
                <a:solidFill>
                  <a:schemeClr val="tx1"/>
                </a:solidFill>
              </a:rPr>
              <a:t> Rail Balticaga seonduvatesse kasudesse on seekord mõnevõrra vähenenud.</a:t>
            </a:r>
            <a:endParaRPr lang="et-EE" noProof="0" dirty="0">
              <a:solidFill>
                <a:schemeClr val="tx1"/>
              </a:solidFill>
            </a:endParaRPr>
          </a:p>
          <a:p>
            <a:r>
              <a:rPr lang="et-EE" dirty="0">
                <a:solidFill>
                  <a:schemeClr val="tx1"/>
                </a:solidFill>
              </a:rPr>
              <a:t>P</a:t>
            </a:r>
            <a:r>
              <a:rPr lang="et-EE" noProof="0" dirty="0" err="1">
                <a:solidFill>
                  <a:schemeClr val="tx1"/>
                </a:solidFill>
              </a:rPr>
              <a:t>eamise</a:t>
            </a:r>
            <a:r>
              <a:rPr lang="et-EE" noProof="0" dirty="0">
                <a:solidFill>
                  <a:schemeClr val="tx1"/>
                </a:solidFill>
              </a:rPr>
              <a:t> kasuna nähakse sarnaselt varasemaga inimeste head liikumisvõimalust Euroopasse (72%) </a:t>
            </a:r>
            <a:r>
              <a:rPr lang="et-EE" dirty="0">
                <a:solidFill>
                  <a:schemeClr val="tx1"/>
                </a:solidFill>
              </a:rPr>
              <a:t>ning loodud töökohti (65%).</a:t>
            </a:r>
            <a:endParaRPr lang="et-EE" noProof="0" dirty="0">
              <a:solidFill>
                <a:schemeClr val="tx1"/>
              </a:solidFill>
            </a:endParaRPr>
          </a:p>
          <a:p>
            <a:r>
              <a:rPr lang="et-EE" dirty="0">
                <a:solidFill>
                  <a:schemeClr val="tx1"/>
                </a:solidFill>
              </a:rPr>
              <a:t>Nende osakaal, kes projekti ebaoluliseks peab, on seekord paari varasema aastaga võrreldes suurem (slaid 11) </a:t>
            </a:r>
          </a:p>
          <a:p>
            <a:r>
              <a:rPr lang="et-EE" noProof="0" dirty="0">
                <a:solidFill>
                  <a:schemeClr val="tx1"/>
                </a:solidFill>
              </a:rPr>
              <a:t>Kõikjal hindavad erinevaid kasus</a:t>
            </a:r>
            <a:r>
              <a:rPr lang="et-EE" dirty="0">
                <a:solidFill>
                  <a:schemeClr val="tx1"/>
                </a:solidFill>
              </a:rPr>
              <a:t>id kõrgemalt noored, kõrgharidusega inimesed ning pigem Põhja-Eesti elanikud.</a:t>
            </a:r>
          </a:p>
          <a:p>
            <a:r>
              <a:rPr lang="et-EE" noProof="0" dirty="0">
                <a:solidFill>
                  <a:schemeClr val="tx1"/>
                </a:solidFill>
              </a:rPr>
              <a:t>Kasusid peavad ebaoluliseks sagedamini maapiirkondade elanikud.</a:t>
            </a:r>
          </a:p>
          <a:p>
            <a:pPr marL="0" indent="0">
              <a:buNone/>
            </a:pPr>
            <a:endParaRPr lang="et-EE" dirty="0"/>
          </a:p>
        </p:txBody>
      </p:sp>
      <p:graphicFrame>
        <p:nvGraphicFramePr>
          <p:cNvPr id="6" name="Sisu kohatäide 5">
            <a:extLst>
              <a:ext uri="{FF2B5EF4-FFF2-40B4-BE49-F238E27FC236}">
                <a16:creationId xmlns:a16="http://schemas.microsoft.com/office/drawing/2014/main" id="{6EA56B29-4ACF-4AD7-947C-2CEB67D13C20}"/>
              </a:ext>
            </a:extLst>
          </p:cNvPr>
          <p:cNvGraphicFramePr>
            <a:graphicFrameLocks noGrp="1"/>
          </p:cNvGraphicFramePr>
          <p:nvPr>
            <p:ph sz="half" idx="13"/>
            <p:extLst>
              <p:ext uri="{D42A27DB-BD31-4B8C-83A1-F6EECF244321}">
                <p14:modId xmlns:p14="http://schemas.microsoft.com/office/powerpoint/2010/main" val="3788948193"/>
              </p:ext>
            </p:extLst>
          </p:nvPr>
        </p:nvGraphicFramePr>
        <p:xfrm>
          <a:off x="6494463" y="1498600"/>
          <a:ext cx="4859337" cy="4886325"/>
        </p:xfrm>
        <a:graphic>
          <a:graphicData uri="http://schemas.openxmlformats.org/drawingml/2006/chart">
            <c:chart xmlns:c="http://schemas.openxmlformats.org/drawingml/2006/chart" xmlns:r="http://schemas.openxmlformats.org/officeDocument/2006/relationships" r:id="rId2"/>
          </a:graphicData>
        </a:graphic>
      </p:graphicFrame>
      <p:sp>
        <p:nvSpPr>
          <p:cNvPr id="7" name="Subtitle 4">
            <a:extLst>
              <a:ext uri="{FF2B5EF4-FFF2-40B4-BE49-F238E27FC236}">
                <a16:creationId xmlns:a16="http://schemas.microsoft.com/office/drawing/2014/main" id="{4A06BB15-60FB-A246-9C2E-7B2ACEFCBA75}"/>
              </a:ext>
            </a:extLst>
          </p:cNvPr>
          <p:cNvSpPr>
            <a:spLocks noGrp="1"/>
          </p:cNvSpPr>
          <p:nvPr>
            <p:ph type="subTitle" idx="14"/>
          </p:nvPr>
        </p:nvSpPr>
        <p:spPr>
          <a:xfrm>
            <a:off x="1302488" y="940987"/>
            <a:ext cx="10051312" cy="435932"/>
          </a:xfrm>
        </p:spPr>
        <p:txBody>
          <a:bodyPr/>
          <a:lstStyle/>
          <a:p>
            <a:r>
              <a:rPr lang="et-EE" dirty="0"/>
              <a:t> Kuivõrd oluline on Rail Balticast sündiv kasu teie jaoks? </a:t>
            </a:r>
          </a:p>
        </p:txBody>
      </p:sp>
    </p:spTree>
    <p:extLst>
      <p:ext uri="{BB962C8B-B14F-4D97-AF65-F5344CB8AC3E}">
        <p14:creationId xmlns:p14="http://schemas.microsoft.com/office/powerpoint/2010/main" val="4003165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7123B-2BAF-469C-89B9-11F7CD2DA57F}"/>
              </a:ext>
            </a:extLst>
          </p:cNvPr>
          <p:cNvSpPr>
            <a:spLocks noGrp="1"/>
          </p:cNvSpPr>
          <p:nvPr>
            <p:ph type="title"/>
          </p:nvPr>
        </p:nvSpPr>
        <p:spPr>
          <a:xfrm>
            <a:off x="1246824" y="386373"/>
            <a:ext cx="10051312" cy="425303"/>
          </a:xfrm>
        </p:spPr>
        <p:txBody>
          <a:bodyPr/>
          <a:lstStyle/>
          <a:p>
            <a:r>
              <a:rPr lang="et-EE" dirty="0"/>
              <a:t>Rail Baltica projektiga kaasnev kasu, n= 9</a:t>
            </a:r>
            <a:r>
              <a:rPr lang="en-US" dirty="0"/>
              <a:t>88</a:t>
            </a:r>
            <a:endParaRPr lang="et-EE" dirty="0"/>
          </a:p>
        </p:txBody>
      </p:sp>
      <p:graphicFrame>
        <p:nvGraphicFramePr>
          <p:cNvPr id="4" name="Diagramm 3">
            <a:extLst>
              <a:ext uri="{FF2B5EF4-FFF2-40B4-BE49-F238E27FC236}">
                <a16:creationId xmlns:a16="http://schemas.microsoft.com/office/drawing/2014/main" id="{3EB1BA9E-ACA6-4491-6A5D-1F4A65BCA240}"/>
              </a:ext>
            </a:extLst>
          </p:cNvPr>
          <p:cNvGraphicFramePr>
            <a:graphicFrameLocks/>
          </p:cNvGraphicFramePr>
          <p:nvPr>
            <p:extLst>
              <p:ext uri="{D42A27DB-BD31-4B8C-83A1-F6EECF244321}">
                <p14:modId xmlns:p14="http://schemas.microsoft.com/office/powerpoint/2010/main" val="3781391323"/>
              </p:ext>
            </p:extLst>
          </p:nvPr>
        </p:nvGraphicFramePr>
        <p:xfrm>
          <a:off x="1246824" y="1319713"/>
          <a:ext cx="5109210" cy="4688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6018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83E20A-DFE9-4C3E-AA4B-30645221DA92}"/>
              </a:ext>
            </a:extLst>
          </p:cNvPr>
          <p:cNvSpPr>
            <a:spLocks noGrp="1"/>
          </p:cNvSpPr>
          <p:nvPr>
            <p:ph sz="half" idx="1"/>
          </p:nvPr>
        </p:nvSpPr>
        <p:spPr/>
        <p:txBody>
          <a:bodyPr/>
          <a:lstStyle/>
          <a:p>
            <a:r>
              <a:rPr lang="et-EE" dirty="0"/>
              <a:t>Teadlikkus kohalike peatuste ehitamisest on </a:t>
            </a:r>
            <a:r>
              <a:rPr lang="et-EE" noProof="0" dirty="0"/>
              <a:t>jätkuvalt suhteliselt vähene – vaid 44% on kursis, et trassile ehitatakse kohalikud peatused. Tõenäoliselt ei ole aru saadud, et lisaks kiirrongile </a:t>
            </a:r>
            <a:r>
              <a:rPr lang="et-EE" dirty="0"/>
              <a:t>hakkavad trassil sõitma eraldi rongid kohalike peatuste vahel.</a:t>
            </a:r>
          </a:p>
          <a:p>
            <a:r>
              <a:rPr lang="et-EE" noProof="0" dirty="0"/>
              <a:t>Paremini on kohalikest peatustest teadlikud mehed, eestlased</a:t>
            </a:r>
            <a:r>
              <a:rPr lang="et-EE" dirty="0"/>
              <a:t>, juhtivtöötajad ja </a:t>
            </a:r>
            <a:r>
              <a:rPr lang="et-EE" noProof="0" dirty="0"/>
              <a:t>kõrgharitud</a:t>
            </a:r>
            <a:r>
              <a:rPr lang="et-EE" dirty="0"/>
              <a:t> ning projekti toetajad.</a:t>
            </a:r>
          </a:p>
          <a:p>
            <a:r>
              <a:rPr lang="et-EE" dirty="0"/>
              <a:t>Spontaanselt valdavalt kohalikke peatusi nimetada ei osata (65%). Kõige tuntumad kohalikud peatused on Rapla, Kohila, Saku ja Häädemeeste kuid nende tuntus on vähene.</a:t>
            </a:r>
          </a:p>
          <a:p>
            <a:r>
              <a:rPr lang="et-EE" dirty="0"/>
              <a:t>Teistest  maakondadest eristub positiivselt Kesk-Eesti, kus Raplat ja Kohilat teatakse oluliselt paremini (vast. 29% ja 18%).</a:t>
            </a:r>
          </a:p>
          <a:p>
            <a:pPr marL="0" indent="0">
              <a:buNone/>
            </a:pPr>
            <a:endParaRPr lang="et-EE" dirty="0"/>
          </a:p>
        </p:txBody>
      </p:sp>
      <p:sp>
        <p:nvSpPr>
          <p:cNvPr id="3" name="Title 2">
            <a:extLst>
              <a:ext uri="{FF2B5EF4-FFF2-40B4-BE49-F238E27FC236}">
                <a16:creationId xmlns:a16="http://schemas.microsoft.com/office/drawing/2014/main" id="{5974C8EA-0988-48EA-A8B6-63A9C9C15C62}"/>
              </a:ext>
            </a:extLst>
          </p:cNvPr>
          <p:cNvSpPr>
            <a:spLocks noGrp="1"/>
          </p:cNvSpPr>
          <p:nvPr>
            <p:ph type="title"/>
          </p:nvPr>
        </p:nvSpPr>
        <p:spPr/>
        <p:txBody>
          <a:bodyPr/>
          <a:lstStyle/>
          <a:p>
            <a:r>
              <a:rPr lang="en-US" noProof="0" dirty="0"/>
              <a:t>K</a:t>
            </a:r>
            <a:r>
              <a:rPr lang="et-EE" noProof="0" dirty="0" err="1"/>
              <a:t>ohalik</a:t>
            </a:r>
            <a:r>
              <a:rPr lang="en-US" noProof="0" dirty="0" err="1"/>
              <a:t>ud</a:t>
            </a:r>
            <a:r>
              <a:rPr lang="en-US" noProof="0" dirty="0"/>
              <a:t> </a:t>
            </a:r>
            <a:r>
              <a:rPr lang="et-EE" noProof="0" dirty="0"/>
              <a:t>peatus</a:t>
            </a:r>
            <a:r>
              <a:rPr lang="en-US" noProof="0" dirty="0"/>
              <a:t>ed</a:t>
            </a:r>
            <a:endParaRPr lang="et-EE" dirty="0"/>
          </a:p>
        </p:txBody>
      </p:sp>
    </p:spTree>
    <p:extLst>
      <p:ext uri="{BB962C8B-B14F-4D97-AF65-F5344CB8AC3E}">
        <p14:creationId xmlns:p14="http://schemas.microsoft.com/office/powerpoint/2010/main" val="2321030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89DA3-44CF-40B4-A906-7D8C4C982FD9}"/>
              </a:ext>
            </a:extLst>
          </p:cNvPr>
          <p:cNvSpPr>
            <a:spLocks noGrp="1"/>
          </p:cNvSpPr>
          <p:nvPr>
            <p:ph type="title"/>
          </p:nvPr>
        </p:nvSpPr>
        <p:spPr>
          <a:xfrm>
            <a:off x="1185908" y="277005"/>
            <a:ext cx="10051312" cy="425303"/>
          </a:xfrm>
        </p:spPr>
        <p:txBody>
          <a:bodyPr/>
          <a:lstStyle/>
          <a:p>
            <a:r>
              <a:rPr lang="et-EE" dirty="0"/>
              <a:t>Kohaliku</a:t>
            </a:r>
            <a:r>
              <a:rPr lang="en-US" dirty="0"/>
              <a:t>d</a:t>
            </a:r>
            <a:r>
              <a:rPr lang="et-EE" dirty="0"/>
              <a:t> peatused, n= 9</a:t>
            </a:r>
            <a:r>
              <a:rPr lang="en-US" dirty="0"/>
              <a:t>88</a:t>
            </a:r>
            <a:endParaRPr lang="et-EE" dirty="0"/>
          </a:p>
        </p:txBody>
      </p:sp>
      <p:sp>
        <p:nvSpPr>
          <p:cNvPr id="5" name="Subtitle 4">
            <a:extLst>
              <a:ext uri="{FF2B5EF4-FFF2-40B4-BE49-F238E27FC236}">
                <a16:creationId xmlns:a16="http://schemas.microsoft.com/office/drawing/2014/main" id="{2A55097B-5989-45D9-A41A-41B16073C612}"/>
              </a:ext>
            </a:extLst>
          </p:cNvPr>
          <p:cNvSpPr>
            <a:spLocks noGrp="1"/>
          </p:cNvSpPr>
          <p:nvPr>
            <p:ph type="subTitle" idx="14"/>
          </p:nvPr>
        </p:nvSpPr>
        <p:spPr>
          <a:xfrm>
            <a:off x="1277674" y="761092"/>
            <a:ext cx="4909076" cy="820132"/>
          </a:xfrm>
        </p:spPr>
        <p:txBody>
          <a:bodyPr>
            <a:normAutofit/>
          </a:bodyPr>
          <a:lstStyle/>
          <a:p>
            <a:r>
              <a:rPr lang="et-EE" dirty="0"/>
              <a:t>Kas Rail Baltica projekti raames ehitatakse teie teadmisel ka kohalikke peatuseid?</a:t>
            </a:r>
          </a:p>
        </p:txBody>
      </p:sp>
      <p:sp>
        <p:nvSpPr>
          <p:cNvPr id="22" name="Subtitle 4">
            <a:extLst>
              <a:ext uri="{FF2B5EF4-FFF2-40B4-BE49-F238E27FC236}">
                <a16:creationId xmlns:a16="http://schemas.microsoft.com/office/drawing/2014/main" id="{F728236F-E79A-FD3F-3D61-FC77CA7355E0}"/>
              </a:ext>
            </a:extLst>
          </p:cNvPr>
          <p:cNvSpPr txBox="1">
            <a:spLocks/>
          </p:cNvSpPr>
          <p:nvPr/>
        </p:nvSpPr>
        <p:spPr>
          <a:xfrm>
            <a:off x="6807264" y="725771"/>
            <a:ext cx="4021584" cy="729150"/>
          </a:xfrm>
          <a:prstGeom prst="rect">
            <a:avLst/>
          </a:prstGeom>
        </p:spPr>
        <p:txBody>
          <a:bodyPr vert="horz" lIns="91440" tIns="45720" rIns="91440" bIns="45720" rtlCol="0" anchor="t">
            <a:normAutofit/>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rgbClr val="AA1E3C"/>
                </a:solidFill>
                <a:latin typeface="Helvetica" panose="020B0604020202030204" pitchFamily="34" charset="0"/>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t-EE" noProof="0" dirty="0"/>
              <a:t>Kui jah, siis milliseid peatuseid oskate nimetada? </a:t>
            </a:r>
            <a:r>
              <a:rPr lang="fi-FI" dirty="0"/>
              <a:t>N=455</a:t>
            </a:r>
            <a:endParaRPr lang="et-EE" dirty="0">
              <a:solidFill>
                <a:schemeClr val="accent1"/>
              </a:solidFill>
            </a:endParaRPr>
          </a:p>
        </p:txBody>
      </p:sp>
      <p:graphicFrame>
        <p:nvGraphicFramePr>
          <p:cNvPr id="6" name="Sisu kohatäide 5">
            <a:extLst>
              <a:ext uri="{FF2B5EF4-FFF2-40B4-BE49-F238E27FC236}">
                <a16:creationId xmlns:a16="http://schemas.microsoft.com/office/drawing/2014/main" id="{D51FD61D-CD1E-1294-A46F-BE98E0424FDE}"/>
              </a:ext>
            </a:extLst>
          </p:cNvPr>
          <p:cNvGraphicFramePr>
            <a:graphicFrameLocks noGrp="1"/>
          </p:cNvGraphicFramePr>
          <p:nvPr>
            <p:ph sz="half" idx="1"/>
            <p:extLst>
              <p:ext uri="{D42A27DB-BD31-4B8C-83A1-F6EECF244321}">
                <p14:modId xmlns:p14="http://schemas.microsoft.com/office/powerpoint/2010/main" val="660284101"/>
              </p:ext>
            </p:extLst>
          </p:nvPr>
        </p:nvGraphicFramePr>
        <p:xfrm>
          <a:off x="1084934" y="1578745"/>
          <a:ext cx="4860925" cy="4886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Sisu kohatäide 2">
            <a:extLst>
              <a:ext uri="{FF2B5EF4-FFF2-40B4-BE49-F238E27FC236}">
                <a16:creationId xmlns:a16="http://schemas.microsoft.com/office/drawing/2014/main" id="{1B74CC9B-614D-BA69-578A-6C90F0033727}"/>
              </a:ext>
            </a:extLst>
          </p:cNvPr>
          <p:cNvGraphicFramePr>
            <a:graphicFrameLocks noGrp="1"/>
          </p:cNvGraphicFramePr>
          <p:nvPr>
            <p:ph sz="half" idx="13"/>
            <p:extLst>
              <p:ext uri="{D42A27DB-BD31-4B8C-83A1-F6EECF244321}">
                <p14:modId xmlns:p14="http://schemas.microsoft.com/office/powerpoint/2010/main" val="3223174713"/>
              </p:ext>
            </p:extLst>
          </p:nvPr>
        </p:nvGraphicFramePr>
        <p:xfrm>
          <a:off x="6691313" y="1639888"/>
          <a:ext cx="4860925" cy="4886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6088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A1E3CD-BB1C-42B5-A9D3-F91A1667E8FF}"/>
              </a:ext>
            </a:extLst>
          </p:cNvPr>
          <p:cNvSpPr>
            <a:spLocks noGrp="1"/>
          </p:cNvSpPr>
          <p:nvPr>
            <p:ph sz="half" idx="1"/>
          </p:nvPr>
        </p:nvSpPr>
        <p:spPr>
          <a:xfrm>
            <a:off x="1302488" y="1509138"/>
            <a:ext cx="10051312" cy="4885901"/>
          </a:xfrm>
        </p:spPr>
        <p:txBody>
          <a:bodyPr>
            <a:normAutofit/>
          </a:bodyPr>
          <a:lstStyle/>
          <a:p>
            <a:r>
              <a:rPr lang="et-EE" noProof="0" dirty="0">
                <a:solidFill>
                  <a:schemeClr val="tx1"/>
                </a:solidFill>
              </a:rPr>
              <a:t>Olulisemad infokanalid Rail Baltica kohta on elanikele jätkuvalt televisioon, sotsiaalmeedia, raadio ning online uudisteportaalid. Ka </a:t>
            </a:r>
            <a:r>
              <a:rPr lang="et-EE" noProof="0" dirty="0" err="1">
                <a:solidFill>
                  <a:schemeClr val="tx1"/>
                </a:solidFill>
              </a:rPr>
              <a:t>üleriikl</a:t>
            </a:r>
            <a:r>
              <a:rPr lang="en-US" noProof="0" dirty="0" err="1">
                <a:solidFill>
                  <a:schemeClr val="tx1"/>
                </a:solidFill>
              </a:rPr>
              <a:t>i</a:t>
            </a:r>
            <a:r>
              <a:rPr lang="et-EE" noProof="0" dirty="0">
                <a:solidFill>
                  <a:schemeClr val="tx1"/>
                </a:solidFill>
              </a:rPr>
              <a:t>kest paberväljaannetest ning regionaalmeediast saadakse mõnevõrra infot. Projekti kodulehekülge kasutatakse üldiselt vähe (4%), kuid kindlasti on see oluline konkreetse huvi ja spetsiifilisema infovajaduse puhul (sh meediakanalitele).</a:t>
            </a:r>
          </a:p>
          <a:p>
            <a:r>
              <a:rPr lang="et-EE" dirty="0">
                <a:solidFill>
                  <a:schemeClr val="tx1"/>
                </a:solidFill>
              </a:rPr>
              <a:t>Võrreldes eelmise uuringuga on peamise nelja uudiskanali nähtavus suurenenud (täpne võrdlus pole siinkohal võimalik, kuna muutus ka küsimus: paluti märkida kolm olulisemat, varem võis märkida kõik kanalid).</a:t>
            </a:r>
          </a:p>
          <a:p>
            <a:r>
              <a:rPr lang="et-EE" noProof="0" dirty="0">
                <a:solidFill>
                  <a:schemeClr val="tx1"/>
                </a:solidFill>
              </a:rPr>
              <a:t>Eraldi koostatud infomaterjalide osas on olukord endine – täpselt ei mäletata, kust on lisainfot saadud. Võrreldes eelmise uuringuga on vähenenud erilehtede märkamise osakaal.</a:t>
            </a:r>
          </a:p>
          <a:p>
            <a:endParaRPr lang="et-EE" noProof="0" dirty="0">
              <a:solidFill>
                <a:schemeClr val="tx1"/>
              </a:solidFill>
            </a:endParaRPr>
          </a:p>
        </p:txBody>
      </p:sp>
      <p:sp>
        <p:nvSpPr>
          <p:cNvPr id="3" name="Title 2">
            <a:extLst>
              <a:ext uri="{FF2B5EF4-FFF2-40B4-BE49-F238E27FC236}">
                <a16:creationId xmlns:a16="http://schemas.microsoft.com/office/drawing/2014/main" id="{5C87FC37-6532-470A-978C-6529977E46F2}"/>
              </a:ext>
            </a:extLst>
          </p:cNvPr>
          <p:cNvSpPr>
            <a:spLocks noGrp="1"/>
          </p:cNvSpPr>
          <p:nvPr>
            <p:ph type="title"/>
          </p:nvPr>
        </p:nvSpPr>
        <p:spPr/>
        <p:txBody>
          <a:bodyPr/>
          <a:lstStyle/>
          <a:p>
            <a:r>
              <a:rPr lang="et-EE" noProof="0" dirty="0"/>
              <a:t>Infokanalid</a:t>
            </a:r>
          </a:p>
        </p:txBody>
      </p:sp>
    </p:spTree>
    <p:extLst>
      <p:ext uri="{BB962C8B-B14F-4D97-AF65-F5344CB8AC3E}">
        <p14:creationId xmlns:p14="http://schemas.microsoft.com/office/powerpoint/2010/main" val="1422554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A4A6752-AD89-C30C-C72E-4FDFB745BED3}"/>
              </a:ext>
            </a:extLst>
          </p:cNvPr>
          <p:cNvSpPr>
            <a:spLocks noGrp="1"/>
          </p:cNvSpPr>
          <p:nvPr>
            <p:ph type="title"/>
          </p:nvPr>
        </p:nvSpPr>
        <p:spPr/>
        <p:txBody>
          <a:bodyPr/>
          <a:lstStyle/>
          <a:p>
            <a:r>
              <a:rPr lang="et-EE" noProof="0" dirty="0"/>
              <a:t>Infokanalid ja infomaterjal, </a:t>
            </a:r>
            <a:r>
              <a:rPr lang="en-US" dirty="0"/>
              <a:t>n</a:t>
            </a:r>
            <a:r>
              <a:rPr lang="et-EE" dirty="0"/>
              <a:t>=9</a:t>
            </a:r>
            <a:r>
              <a:rPr lang="en-US" dirty="0"/>
              <a:t>88</a:t>
            </a:r>
            <a:r>
              <a:rPr lang="et-EE" dirty="0"/>
              <a:t> </a:t>
            </a:r>
          </a:p>
        </p:txBody>
      </p:sp>
      <p:sp>
        <p:nvSpPr>
          <p:cNvPr id="5" name="Subtitle 4">
            <a:extLst>
              <a:ext uri="{FF2B5EF4-FFF2-40B4-BE49-F238E27FC236}">
                <a16:creationId xmlns:a16="http://schemas.microsoft.com/office/drawing/2014/main" id="{BF60CD7A-204D-0C94-BF67-8329D63F9CA1}"/>
              </a:ext>
            </a:extLst>
          </p:cNvPr>
          <p:cNvSpPr txBox="1">
            <a:spLocks/>
          </p:cNvSpPr>
          <p:nvPr/>
        </p:nvSpPr>
        <p:spPr>
          <a:xfrm>
            <a:off x="6920566" y="1018262"/>
            <a:ext cx="5409398" cy="598973"/>
          </a:xfrm>
          <a:prstGeom prst="rect">
            <a:avLst/>
          </a:prstGeom>
        </p:spPr>
        <p:txBody>
          <a:bodyPr vert="horz" lIns="91440" tIns="45720" rIns="91440" bIns="45720" rtlCol="0" anchor="t">
            <a:normAutofit/>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rgbClr val="AA1E3C"/>
                </a:solidFill>
                <a:latin typeface="Helvetica" panose="020B0604020202030204" pitchFamily="34" charset="0"/>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t-EE" noProof="0" dirty="0"/>
              <a:t>Millist infomaterjali te olete Rail Baltica kohta näinud?</a:t>
            </a:r>
            <a:endParaRPr lang="et-EE" noProof="0" dirty="0">
              <a:solidFill>
                <a:schemeClr val="accent1"/>
              </a:solidFill>
            </a:endParaRPr>
          </a:p>
        </p:txBody>
      </p:sp>
      <p:graphicFrame>
        <p:nvGraphicFramePr>
          <p:cNvPr id="4" name="Diagramm 3">
            <a:extLst>
              <a:ext uri="{FF2B5EF4-FFF2-40B4-BE49-F238E27FC236}">
                <a16:creationId xmlns:a16="http://schemas.microsoft.com/office/drawing/2014/main" id="{B452D14F-C502-92D5-5BED-F982B7EA6D57}"/>
              </a:ext>
            </a:extLst>
          </p:cNvPr>
          <p:cNvGraphicFramePr>
            <a:graphicFrameLocks/>
          </p:cNvGraphicFramePr>
          <p:nvPr>
            <p:extLst>
              <p:ext uri="{D42A27DB-BD31-4B8C-83A1-F6EECF244321}">
                <p14:modId xmlns:p14="http://schemas.microsoft.com/office/powerpoint/2010/main" val="873142374"/>
              </p:ext>
            </p:extLst>
          </p:nvPr>
        </p:nvGraphicFramePr>
        <p:xfrm>
          <a:off x="845287" y="1816868"/>
          <a:ext cx="5250713" cy="49424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m 6">
            <a:extLst>
              <a:ext uri="{FF2B5EF4-FFF2-40B4-BE49-F238E27FC236}">
                <a16:creationId xmlns:a16="http://schemas.microsoft.com/office/drawing/2014/main" id="{452E8427-588D-5ED7-31E6-967B111450B2}"/>
              </a:ext>
            </a:extLst>
          </p:cNvPr>
          <p:cNvGraphicFramePr>
            <a:graphicFrameLocks/>
          </p:cNvGraphicFramePr>
          <p:nvPr>
            <p:extLst>
              <p:ext uri="{D42A27DB-BD31-4B8C-83A1-F6EECF244321}">
                <p14:modId xmlns:p14="http://schemas.microsoft.com/office/powerpoint/2010/main" val="3827377707"/>
              </p:ext>
            </p:extLst>
          </p:nvPr>
        </p:nvGraphicFramePr>
        <p:xfrm>
          <a:off x="5961697" y="1952625"/>
          <a:ext cx="5888355" cy="4189345"/>
        </p:xfrm>
        <a:graphic>
          <a:graphicData uri="http://schemas.openxmlformats.org/drawingml/2006/chart">
            <c:chart xmlns:c="http://schemas.openxmlformats.org/drawingml/2006/chart" xmlns:r="http://schemas.openxmlformats.org/officeDocument/2006/relationships" r:id="rId3"/>
          </a:graphicData>
        </a:graphic>
      </p:graphicFrame>
      <p:sp>
        <p:nvSpPr>
          <p:cNvPr id="12" name="Subtitle 4">
            <a:extLst>
              <a:ext uri="{FF2B5EF4-FFF2-40B4-BE49-F238E27FC236}">
                <a16:creationId xmlns:a16="http://schemas.microsoft.com/office/drawing/2014/main" id="{384E3830-FE02-4F38-8EA0-8C1D763CA0AD}"/>
              </a:ext>
            </a:extLst>
          </p:cNvPr>
          <p:cNvSpPr txBox="1">
            <a:spLocks/>
          </p:cNvSpPr>
          <p:nvPr/>
        </p:nvSpPr>
        <p:spPr>
          <a:xfrm>
            <a:off x="1060252" y="1050200"/>
            <a:ext cx="5638931" cy="598973"/>
          </a:xfrm>
          <a:prstGeom prst="rect">
            <a:avLst/>
          </a:prstGeom>
        </p:spPr>
        <p:txBody>
          <a:bodyPr vert="horz" lIns="91440" tIns="45720" rIns="91440" bIns="45720" rtlCol="0" anchor="t">
            <a:normAutofit/>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rgbClr val="AA1E3C"/>
                </a:solidFill>
                <a:latin typeface="Helvetica" panose="020B0604020202030204" pitchFamily="34" charset="0"/>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t-EE" noProof="0" dirty="0"/>
              <a:t>Millistest kanalitest olete peamiselt Rail Baltica kohta infot saanud? Märkige 3 tähtsamat</a:t>
            </a:r>
          </a:p>
          <a:p>
            <a:endParaRPr lang="et-EE" noProof="0" dirty="0">
              <a:solidFill>
                <a:schemeClr val="accent1"/>
              </a:solidFill>
            </a:endParaRPr>
          </a:p>
        </p:txBody>
      </p:sp>
    </p:spTree>
    <p:extLst>
      <p:ext uri="{BB962C8B-B14F-4D97-AF65-F5344CB8AC3E}">
        <p14:creationId xmlns:p14="http://schemas.microsoft.com/office/powerpoint/2010/main" val="528344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E4DAEBE-755B-7A65-3C4E-C0B41C63032F}"/>
              </a:ext>
            </a:extLst>
          </p:cNvPr>
          <p:cNvSpPr>
            <a:spLocks noGrp="1"/>
          </p:cNvSpPr>
          <p:nvPr>
            <p:ph type="title"/>
          </p:nvPr>
        </p:nvSpPr>
        <p:spPr/>
        <p:txBody>
          <a:bodyPr/>
          <a:lstStyle/>
          <a:p>
            <a:r>
              <a:rPr lang="et-EE" dirty="0"/>
              <a:t>Projekti hetkeseis</a:t>
            </a:r>
            <a:r>
              <a:rPr lang="en-US" dirty="0"/>
              <a:t>, n=988</a:t>
            </a:r>
            <a:endParaRPr lang="et-EE" dirty="0"/>
          </a:p>
        </p:txBody>
      </p:sp>
      <p:sp>
        <p:nvSpPr>
          <p:cNvPr id="5" name="Alapealkiri 4">
            <a:extLst>
              <a:ext uri="{FF2B5EF4-FFF2-40B4-BE49-F238E27FC236}">
                <a16:creationId xmlns:a16="http://schemas.microsoft.com/office/drawing/2014/main" id="{662F606A-88DC-6932-7809-C6302197E208}"/>
              </a:ext>
            </a:extLst>
          </p:cNvPr>
          <p:cNvSpPr>
            <a:spLocks noGrp="1"/>
          </p:cNvSpPr>
          <p:nvPr>
            <p:ph type="subTitle" idx="14"/>
          </p:nvPr>
        </p:nvSpPr>
        <p:spPr/>
        <p:txBody>
          <a:bodyPr/>
          <a:lstStyle/>
          <a:p>
            <a:r>
              <a:rPr lang="et-EE" dirty="0"/>
              <a:t>Millises etapis on teie teadmisel hetkel Rail Baltica projekti ettevalmistused?</a:t>
            </a:r>
          </a:p>
        </p:txBody>
      </p:sp>
      <p:sp>
        <p:nvSpPr>
          <p:cNvPr id="3" name="Sisu kohatäide 18">
            <a:extLst>
              <a:ext uri="{FF2B5EF4-FFF2-40B4-BE49-F238E27FC236}">
                <a16:creationId xmlns:a16="http://schemas.microsoft.com/office/drawing/2014/main" id="{B56794A6-35F3-286A-D8BA-013123C1D52A}"/>
              </a:ext>
            </a:extLst>
          </p:cNvPr>
          <p:cNvSpPr>
            <a:spLocks noGrp="1"/>
          </p:cNvSpPr>
          <p:nvPr>
            <p:ph sz="half" idx="1"/>
          </p:nvPr>
        </p:nvSpPr>
        <p:spPr>
          <a:xfrm>
            <a:off x="1236000" y="1653492"/>
            <a:ext cx="4860000" cy="4885901"/>
          </a:xfrm>
        </p:spPr>
        <p:txBody>
          <a:bodyPr/>
          <a:lstStyle/>
          <a:p>
            <a:r>
              <a:rPr lang="et-EE" noProof="0" dirty="0"/>
              <a:t>Eesti elanike teadlikkus projekti seisust on märgatavalt paranenud – võrreldes eelmise uuringuga teatakse kõigi etappide arengust märksa enam</a:t>
            </a:r>
            <a:r>
              <a:rPr lang="en-US" noProof="0" dirty="0"/>
              <a:t>,</a:t>
            </a:r>
            <a:r>
              <a:rPr lang="et-EE" noProof="0" dirty="0"/>
              <a:t> samas kui oluliselt on vähenenud nende osakaal</a:t>
            </a:r>
            <a:r>
              <a:rPr lang="et-EE" dirty="0"/>
              <a:t>, kes ehitamisest midagi ei tea.</a:t>
            </a:r>
          </a:p>
          <a:p>
            <a:r>
              <a:rPr lang="et-EE" dirty="0"/>
              <a:t>Kõige enam on paranenud teadlikkus Ülemiste terminali ja põhitrassi ehituse osas.</a:t>
            </a:r>
          </a:p>
          <a:p>
            <a:r>
              <a:rPr lang="et-EE" dirty="0"/>
              <a:t>Teistega võrreldes on teadlikkus kõrgem meeste, eestlaste, kõrgharitute, juhtivtöötajate ja oodatult projekti toetajate seas.</a:t>
            </a:r>
          </a:p>
          <a:p>
            <a:r>
              <a:rPr lang="et-EE" noProof="0" dirty="0"/>
              <a:t>Ülemiste terminali ehitusest teavad paremini Põhja-Eesti ning põhitrassi ja kohalike peatuste ehitamisest Kesk-Eesti elanikud.</a:t>
            </a:r>
          </a:p>
          <a:p>
            <a:r>
              <a:rPr lang="et-EE" noProof="0" dirty="0"/>
              <a:t>Kirde-Eestis on teadlikkus erinevatest töölõikudest teistest märksa madalam,  põhitrassi ehitamisega on kõige paremini kursis maapiirkondade elanikud. (51%).</a:t>
            </a:r>
          </a:p>
        </p:txBody>
      </p:sp>
      <p:graphicFrame>
        <p:nvGraphicFramePr>
          <p:cNvPr id="11" name="Sisu kohatäide 10">
            <a:extLst>
              <a:ext uri="{FF2B5EF4-FFF2-40B4-BE49-F238E27FC236}">
                <a16:creationId xmlns:a16="http://schemas.microsoft.com/office/drawing/2014/main" id="{938A0A2E-A5EB-F00C-AF8E-CA61EBC8CAFF}"/>
              </a:ext>
            </a:extLst>
          </p:cNvPr>
          <p:cNvGraphicFramePr>
            <a:graphicFrameLocks noGrp="1"/>
          </p:cNvGraphicFramePr>
          <p:nvPr>
            <p:ph sz="half" idx="13"/>
            <p:extLst>
              <p:ext uri="{D42A27DB-BD31-4B8C-83A1-F6EECF244321}">
                <p14:modId xmlns:p14="http://schemas.microsoft.com/office/powerpoint/2010/main" val="467685979"/>
              </p:ext>
            </p:extLst>
          </p:nvPr>
        </p:nvGraphicFramePr>
        <p:xfrm>
          <a:off x="6494463" y="1435402"/>
          <a:ext cx="4930824" cy="51039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853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5CABD-3BD2-ABDE-5747-6FF29D364422}"/>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EEE9754B-6DC3-1129-4F15-95134CD7F92F}"/>
              </a:ext>
            </a:extLst>
          </p:cNvPr>
          <p:cNvSpPr>
            <a:spLocks noGrp="1"/>
          </p:cNvSpPr>
          <p:nvPr>
            <p:ph type="title"/>
          </p:nvPr>
        </p:nvSpPr>
        <p:spPr/>
        <p:txBody>
          <a:bodyPr/>
          <a:lstStyle/>
          <a:p>
            <a:r>
              <a:rPr lang="et-EE" noProof="0" dirty="0"/>
              <a:t>Projekti hetkeseis, riikide võrdlus n</a:t>
            </a:r>
            <a:r>
              <a:rPr lang="en-US" dirty="0"/>
              <a:t>=988</a:t>
            </a:r>
            <a:endParaRPr lang="et-EE" dirty="0"/>
          </a:p>
        </p:txBody>
      </p:sp>
      <p:sp>
        <p:nvSpPr>
          <p:cNvPr id="5" name="Alapealkiri 4">
            <a:extLst>
              <a:ext uri="{FF2B5EF4-FFF2-40B4-BE49-F238E27FC236}">
                <a16:creationId xmlns:a16="http://schemas.microsoft.com/office/drawing/2014/main" id="{A3F7264A-2E98-FE19-753C-7995C83D4232}"/>
              </a:ext>
            </a:extLst>
          </p:cNvPr>
          <p:cNvSpPr>
            <a:spLocks noGrp="1"/>
          </p:cNvSpPr>
          <p:nvPr>
            <p:ph type="subTitle" idx="14"/>
          </p:nvPr>
        </p:nvSpPr>
        <p:spPr/>
        <p:txBody>
          <a:bodyPr/>
          <a:lstStyle/>
          <a:p>
            <a:r>
              <a:rPr lang="et-EE" dirty="0"/>
              <a:t> Milline kolmest Balti riigist edeneb Rail Baltica ehitamisel teie hinnangul kõige kiiremini?</a:t>
            </a:r>
          </a:p>
        </p:txBody>
      </p:sp>
      <p:sp>
        <p:nvSpPr>
          <p:cNvPr id="3" name="Sisu kohatäide 18">
            <a:extLst>
              <a:ext uri="{FF2B5EF4-FFF2-40B4-BE49-F238E27FC236}">
                <a16:creationId xmlns:a16="http://schemas.microsoft.com/office/drawing/2014/main" id="{713E6662-3267-AB8F-AF66-1F532C39BD51}"/>
              </a:ext>
            </a:extLst>
          </p:cNvPr>
          <p:cNvSpPr>
            <a:spLocks noGrp="1"/>
          </p:cNvSpPr>
          <p:nvPr>
            <p:ph sz="half" idx="1"/>
          </p:nvPr>
        </p:nvSpPr>
        <p:spPr>
          <a:xfrm>
            <a:off x="1236000" y="1653492"/>
            <a:ext cx="4860000" cy="4885901"/>
          </a:xfrm>
        </p:spPr>
        <p:txBody>
          <a:bodyPr/>
          <a:lstStyle/>
          <a:p>
            <a:r>
              <a:rPr lang="et-EE" noProof="0" dirty="0"/>
              <a:t>Eesti elanike arvates edeneb ehitus kõige kiiremini Eestis (59%), 28% ei oska vastata.</a:t>
            </a:r>
          </a:p>
          <a:p>
            <a:r>
              <a:rPr lang="et-EE" dirty="0"/>
              <a:t>Eesti edumaast teavad teistest paremini Põhja-ja Kesk-Eesti elanikud, projekti toetajad</a:t>
            </a:r>
            <a:r>
              <a:rPr lang="en-US" dirty="0"/>
              <a:t> </a:t>
            </a:r>
            <a:r>
              <a:rPr lang="en-US" dirty="0" err="1"/>
              <a:t>ning</a:t>
            </a:r>
            <a:r>
              <a:rPr lang="et-EE" dirty="0"/>
              <a:t> maakonniti vaadeldes kõige sagedamini Raplamaa elanikud.</a:t>
            </a:r>
          </a:p>
          <a:p>
            <a:r>
              <a:rPr lang="et-EE" dirty="0"/>
              <a:t>Teistest halvemini on kursis muude suurte linnade elanikud (Pärnu, Tartu, Narva ja Kohtla-Järve).</a:t>
            </a:r>
          </a:p>
        </p:txBody>
      </p:sp>
      <p:graphicFrame>
        <p:nvGraphicFramePr>
          <p:cNvPr id="8" name="Sisu kohatäide 7">
            <a:extLst>
              <a:ext uri="{FF2B5EF4-FFF2-40B4-BE49-F238E27FC236}">
                <a16:creationId xmlns:a16="http://schemas.microsoft.com/office/drawing/2014/main" id="{60793A02-EEDE-BA08-F0F9-534ADAA863ED}"/>
              </a:ext>
            </a:extLst>
          </p:cNvPr>
          <p:cNvGraphicFramePr>
            <a:graphicFrameLocks noGrp="1"/>
          </p:cNvGraphicFramePr>
          <p:nvPr>
            <p:ph sz="half" idx="13"/>
            <p:extLst>
              <p:ext uri="{D42A27DB-BD31-4B8C-83A1-F6EECF244321}">
                <p14:modId xmlns:p14="http://schemas.microsoft.com/office/powerpoint/2010/main" val="9461546"/>
              </p:ext>
            </p:extLst>
          </p:nvPr>
        </p:nvGraphicFramePr>
        <p:xfrm>
          <a:off x="6190633" y="1252971"/>
          <a:ext cx="5495826" cy="5420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9476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4BB7F-B4B3-8AF9-D7ED-49E09B1A131B}"/>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3D1D187F-553C-CF70-8919-D0912F33EE95}"/>
              </a:ext>
            </a:extLst>
          </p:cNvPr>
          <p:cNvSpPr>
            <a:spLocks noGrp="1"/>
          </p:cNvSpPr>
          <p:nvPr>
            <p:ph type="title"/>
          </p:nvPr>
        </p:nvSpPr>
        <p:spPr>
          <a:xfrm>
            <a:off x="1236000" y="318607"/>
            <a:ext cx="10051312" cy="425303"/>
          </a:xfrm>
        </p:spPr>
        <p:txBody>
          <a:bodyPr/>
          <a:lstStyle/>
          <a:p>
            <a:r>
              <a:rPr lang="et-EE" noProof="0" dirty="0"/>
              <a:t>Usaldus meeskonnale</a:t>
            </a:r>
            <a:r>
              <a:rPr lang="en-US" dirty="0"/>
              <a:t>, n=988</a:t>
            </a:r>
            <a:endParaRPr lang="et-EE" dirty="0"/>
          </a:p>
        </p:txBody>
      </p:sp>
      <p:sp>
        <p:nvSpPr>
          <p:cNvPr id="5" name="Alapealkiri 4">
            <a:extLst>
              <a:ext uri="{FF2B5EF4-FFF2-40B4-BE49-F238E27FC236}">
                <a16:creationId xmlns:a16="http://schemas.microsoft.com/office/drawing/2014/main" id="{BC9F14C8-C27A-1382-B93F-A15328335B4E}"/>
              </a:ext>
            </a:extLst>
          </p:cNvPr>
          <p:cNvSpPr>
            <a:spLocks noGrp="1"/>
          </p:cNvSpPr>
          <p:nvPr>
            <p:ph type="subTitle" idx="14"/>
          </p:nvPr>
        </p:nvSpPr>
        <p:spPr>
          <a:xfrm>
            <a:off x="1236000" y="830894"/>
            <a:ext cx="10051312" cy="435932"/>
          </a:xfrm>
        </p:spPr>
        <p:txBody>
          <a:bodyPr/>
          <a:lstStyle/>
          <a:p>
            <a:r>
              <a:rPr lang="et-EE" dirty="0"/>
              <a:t>Kuivõrd te usaldate Eesti trassiosa ehitust koordineerivat Rail Baltic Estonia meeskonda?</a:t>
            </a:r>
          </a:p>
        </p:txBody>
      </p:sp>
      <p:sp>
        <p:nvSpPr>
          <p:cNvPr id="3" name="Sisu kohatäide 18">
            <a:extLst>
              <a:ext uri="{FF2B5EF4-FFF2-40B4-BE49-F238E27FC236}">
                <a16:creationId xmlns:a16="http://schemas.microsoft.com/office/drawing/2014/main" id="{131924FD-E13D-916C-B486-595E1E7A66CB}"/>
              </a:ext>
            </a:extLst>
          </p:cNvPr>
          <p:cNvSpPr>
            <a:spLocks noGrp="1"/>
          </p:cNvSpPr>
          <p:nvPr>
            <p:ph sz="half" idx="1"/>
          </p:nvPr>
        </p:nvSpPr>
        <p:spPr>
          <a:xfrm>
            <a:off x="1236000" y="1653492"/>
            <a:ext cx="4860000" cy="4885901"/>
          </a:xfrm>
        </p:spPr>
        <p:txBody>
          <a:bodyPr/>
          <a:lstStyle/>
          <a:p>
            <a:r>
              <a:rPr lang="et-EE" noProof="0" dirty="0"/>
              <a:t>Eesti trassiosa ehitusega tegelevat Rail Baltic Estonia meeskonda usaldab 45% elanikkonnast,  24% ei oska hinnata ja 31% on neid, kes ei usalda. Jättes “ei oska öelda” vastused välja, on </a:t>
            </a:r>
            <a:r>
              <a:rPr lang="et-EE" noProof="0" dirty="0" err="1"/>
              <a:t>usaldajate</a:t>
            </a:r>
            <a:r>
              <a:rPr lang="et-EE" noProof="0" dirty="0"/>
              <a:t> osakaal 60%.</a:t>
            </a:r>
          </a:p>
          <a:p>
            <a:r>
              <a:rPr lang="et-EE" dirty="0"/>
              <a:t>Usaldus on kõrgem taas noorte seas, eestlaste ja kõrgharitute hulgas, samuti kõrgemal ametipositsioonil olevate ja projekti toetajate seas.</a:t>
            </a:r>
          </a:p>
          <a:p>
            <a:r>
              <a:rPr lang="et-EE" dirty="0"/>
              <a:t>Usaldus on keskmisest madalam meeste, venekeelsete vastajate, madala haridusega inimeste ning Kirde-Eesti elanike seas (kus üldse ei usalda 26% ja pigem ei usalda 8%).</a:t>
            </a:r>
          </a:p>
          <a:p>
            <a:r>
              <a:rPr lang="et-EE" dirty="0">
                <a:solidFill>
                  <a:schemeClr val="accent1"/>
                </a:solidFill>
              </a:rPr>
              <a:t>Peamised põhjendused usaldamatusele </a:t>
            </a:r>
            <a:r>
              <a:rPr lang="et-EE" dirty="0"/>
              <a:t>olid seotud arvatava korruptsiooni, läbipaistvuse puudumise ja kulude ületamisega, kuid vastustes kumab läbi üldine negatiivsus ja usaldamatus valitsuse ja suurprojektide </a:t>
            </a:r>
            <a:r>
              <a:rPr lang="et-EE" dirty="0" err="1"/>
              <a:t>suh</a:t>
            </a:r>
            <a:r>
              <a:rPr lang="en-US" dirty="0"/>
              <a:t>t</a:t>
            </a:r>
            <a:r>
              <a:rPr lang="et-EE" dirty="0"/>
              <a:t>es</a:t>
            </a:r>
            <a:r>
              <a:rPr lang="en-US" dirty="0"/>
              <a:t> (slaid 19).</a:t>
            </a:r>
            <a:endParaRPr lang="et-EE" dirty="0"/>
          </a:p>
        </p:txBody>
      </p:sp>
      <p:graphicFrame>
        <p:nvGraphicFramePr>
          <p:cNvPr id="11" name="Sisu kohatäide 10">
            <a:extLst>
              <a:ext uri="{FF2B5EF4-FFF2-40B4-BE49-F238E27FC236}">
                <a16:creationId xmlns:a16="http://schemas.microsoft.com/office/drawing/2014/main" id="{F46333BC-3EEB-66E1-C16D-D52B1F39E403}"/>
              </a:ext>
            </a:extLst>
          </p:cNvPr>
          <p:cNvGraphicFramePr>
            <a:graphicFrameLocks noGrp="1"/>
          </p:cNvGraphicFramePr>
          <p:nvPr>
            <p:ph sz="half" idx="13"/>
            <p:extLst>
              <p:ext uri="{D42A27DB-BD31-4B8C-83A1-F6EECF244321}">
                <p14:modId xmlns:p14="http://schemas.microsoft.com/office/powerpoint/2010/main" val="290568207"/>
              </p:ext>
            </p:extLst>
          </p:nvPr>
        </p:nvGraphicFramePr>
        <p:xfrm>
          <a:off x="6494463" y="1266826"/>
          <a:ext cx="5440362" cy="5372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8788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414B362-58F3-7461-03CF-EB0B556F1D96}"/>
              </a:ext>
            </a:extLst>
          </p:cNvPr>
          <p:cNvSpPr>
            <a:spLocks noGrp="1"/>
          </p:cNvSpPr>
          <p:nvPr>
            <p:ph type="title"/>
          </p:nvPr>
        </p:nvSpPr>
        <p:spPr/>
        <p:txBody>
          <a:bodyPr/>
          <a:lstStyle/>
          <a:p>
            <a:r>
              <a:rPr lang="et-EE" noProof="0" dirty="0"/>
              <a:t>Meeskonna usaldamatuse põhjused</a:t>
            </a:r>
            <a:r>
              <a:rPr lang="en-US" dirty="0"/>
              <a:t>, n=306</a:t>
            </a:r>
            <a:endParaRPr lang="et-EE" dirty="0"/>
          </a:p>
        </p:txBody>
      </p:sp>
      <p:sp>
        <p:nvSpPr>
          <p:cNvPr id="5" name="Alapealkiri 4">
            <a:extLst>
              <a:ext uri="{FF2B5EF4-FFF2-40B4-BE49-F238E27FC236}">
                <a16:creationId xmlns:a16="http://schemas.microsoft.com/office/drawing/2014/main" id="{54C8E066-CA82-4134-5992-B75E17D3BB0E}"/>
              </a:ext>
            </a:extLst>
          </p:cNvPr>
          <p:cNvSpPr>
            <a:spLocks noGrp="1"/>
          </p:cNvSpPr>
          <p:nvPr>
            <p:ph type="subTitle" idx="14"/>
          </p:nvPr>
        </p:nvSpPr>
        <p:spPr/>
        <p:txBody>
          <a:bodyPr/>
          <a:lstStyle/>
          <a:p>
            <a:r>
              <a:rPr lang="et-EE" dirty="0"/>
              <a:t>Miks te ei usalda meeskonda?</a:t>
            </a:r>
          </a:p>
        </p:txBody>
      </p:sp>
      <p:graphicFrame>
        <p:nvGraphicFramePr>
          <p:cNvPr id="7" name="Sisu kohatäide 6">
            <a:extLst>
              <a:ext uri="{FF2B5EF4-FFF2-40B4-BE49-F238E27FC236}">
                <a16:creationId xmlns:a16="http://schemas.microsoft.com/office/drawing/2014/main" id="{78265B44-19FE-8DF5-F0EF-A82794E7CFD9}"/>
              </a:ext>
            </a:extLst>
          </p:cNvPr>
          <p:cNvGraphicFramePr>
            <a:graphicFrameLocks noGrp="1"/>
          </p:cNvGraphicFramePr>
          <p:nvPr>
            <p:ph sz="half" idx="13"/>
          </p:nvPr>
        </p:nvGraphicFramePr>
        <p:xfrm>
          <a:off x="2868689" y="1514473"/>
          <a:ext cx="6454621" cy="4886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9189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2C52DE-9194-4F96-9EC3-99FA0804CBBE}"/>
              </a:ext>
            </a:extLst>
          </p:cNvPr>
          <p:cNvSpPr>
            <a:spLocks noGrp="1"/>
          </p:cNvSpPr>
          <p:nvPr>
            <p:ph sz="half" idx="1"/>
          </p:nvPr>
        </p:nvSpPr>
        <p:spPr>
          <a:xfrm>
            <a:off x="992459" y="1219200"/>
            <a:ext cx="10604809" cy="5438077"/>
          </a:xfrm>
        </p:spPr>
        <p:txBody>
          <a:bodyPr>
            <a:normAutofit/>
          </a:bodyPr>
          <a:lstStyle/>
          <a:p>
            <a:r>
              <a:rPr lang="et-EE" altLang="et-EE" sz="1600" b="1" dirty="0">
                <a:solidFill>
                  <a:schemeClr val="accent1"/>
                </a:solidFill>
              </a:rPr>
              <a:t>Eesmärk</a:t>
            </a:r>
          </a:p>
          <a:p>
            <a:pPr>
              <a:lnSpc>
                <a:spcPct val="130000"/>
              </a:lnSpc>
            </a:pPr>
            <a:r>
              <a:rPr lang="et-EE" dirty="0"/>
              <a:t>Uuringu eesmärgiks oli selgitada elanike hoiakud Rail Baltic</a:t>
            </a:r>
            <a:r>
              <a:rPr lang="en-US" dirty="0"/>
              <a:t>a</a:t>
            </a:r>
            <a:r>
              <a:rPr lang="et-EE" dirty="0"/>
              <a:t> projekti suhtes.</a:t>
            </a:r>
          </a:p>
          <a:p>
            <a:pPr>
              <a:lnSpc>
                <a:spcPct val="130000"/>
              </a:lnSpc>
            </a:pPr>
            <a:r>
              <a:rPr lang="et-EE" altLang="et-EE" sz="1600" b="1" dirty="0">
                <a:solidFill>
                  <a:schemeClr val="accent1"/>
                </a:solidFill>
              </a:rPr>
              <a:t>Sihtrühm ja valim</a:t>
            </a:r>
          </a:p>
          <a:p>
            <a:pPr>
              <a:lnSpc>
                <a:spcPct val="130000"/>
              </a:lnSpc>
            </a:pPr>
            <a:r>
              <a:rPr lang="et-EE" altLang="et-EE" dirty="0"/>
              <a:t>Uuringu sihtrühmaks on Eesti elanikud vanuses 15-74a. Kokku vastas küsitlusele 10</a:t>
            </a:r>
            <a:r>
              <a:rPr lang="en-US" altLang="et-EE" dirty="0"/>
              <a:t>10</a:t>
            </a:r>
            <a:r>
              <a:rPr lang="et-EE" altLang="et-EE" dirty="0"/>
              <a:t> inimest.</a:t>
            </a:r>
          </a:p>
          <a:p>
            <a:pPr>
              <a:lnSpc>
                <a:spcPct val="130000"/>
              </a:lnSpc>
            </a:pPr>
            <a:r>
              <a:rPr lang="et-EE" altLang="et-EE" dirty="0"/>
              <a:t>Valim on esinduslik Eesti regioonide, asulatüübi, vastaja soo, vanuserühma, hariduse ja rahvuse suhtes. </a:t>
            </a:r>
          </a:p>
          <a:p>
            <a:pPr>
              <a:lnSpc>
                <a:spcPct val="130000"/>
              </a:lnSpc>
            </a:pPr>
            <a:r>
              <a:rPr lang="et-EE" altLang="et-EE" sz="1600" b="1" dirty="0">
                <a:solidFill>
                  <a:schemeClr val="accent1"/>
                </a:solidFill>
              </a:rPr>
              <a:t>Läbiviimine</a:t>
            </a:r>
          </a:p>
          <a:p>
            <a:pPr>
              <a:lnSpc>
                <a:spcPct val="130000"/>
              </a:lnSpc>
            </a:pPr>
            <a:r>
              <a:rPr lang="et-EE" dirty="0"/>
              <a:t>Küsitlus viidi läbi  veebiuuringuna </a:t>
            </a:r>
            <a:r>
              <a:rPr lang="en-US" dirty="0"/>
              <a:t>5.-12. </a:t>
            </a:r>
            <a:r>
              <a:rPr lang="en-US" dirty="0" err="1"/>
              <a:t>märtsini</a:t>
            </a:r>
            <a:r>
              <a:rPr lang="en-US" dirty="0"/>
              <a:t>  2026.</a:t>
            </a:r>
            <a:endParaRPr lang="et-EE" dirty="0"/>
          </a:p>
          <a:p>
            <a:pPr>
              <a:lnSpc>
                <a:spcPct val="130000"/>
              </a:lnSpc>
            </a:pPr>
            <a:r>
              <a:rPr lang="et-EE" altLang="et-EE" sz="1600" b="1" dirty="0">
                <a:solidFill>
                  <a:schemeClr val="accent1"/>
                </a:solidFill>
              </a:rPr>
              <a:t>Tellija</a:t>
            </a:r>
          </a:p>
          <a:p>
            <a:pPr>
              <a:lnSpc>
                <a:spcPct val="130000"/>
              </a:lnSpc>
            </a:pPr>
            <a:r>
              <a:rPr lang="et-EE" altLang="et-EE" dirty="0">
                <a:solidFill>
                  <a:srgbClr val="000000"/>
                </a:solidFill>
              </a:rPr>
              <a:t>Tulemuste omandiõigus kuulub tellijale. Uuringu tellijaks on Rail Baltic Estonia OÜ.</a:t>
            </a:r>
            <a:endParaRPr lang="et-EE" altLang="et-EE" dirty="0"/>
          </a:p>
          <a:p>
            <a:pPr algn="just">
              <a:lnSpc>
                <a:spcPct val="130000"/>
              </a:lnSpc>
              <a:buFontTx/>
              <a:buChar char="•"/>
            </a:pPr>
            <a:r>
              <a:rPr lang="et-EE" altLang="et-EE" sz="1600" b="1" dirty="0">
                <a:solidFill>
                  <a:schemeClr val="accent1"/>
                </a:solidFill>
              </a:rPr>
              <a:t>Veapiirid</a:t>
            </a:r>
          </a:p>
          <a:p>
            <a:pPr algn="just">
              <a:lnSpc>
                <a:spcPct val="130000"/>
              </a:lnSpc>
              <a:buFontTx/>
              <a:buChar char="•"/>
            </a:pPr>
            <a:r>
              <a:rPr lang="et-EE" dirty="0"/>
              <a:t>Tulemuste laiendamisel üldkogumile tekkida võiva maksimaalse valimivea suurus jääb 95%-lisel usaldusnivool 3,1% piiresse (väiksemate gruppide, nt vanuserühmad, vaatlemisel võib viga olla suurem). </a:t>
            </a:r>
            <a:endParaRPr lang="et-EE" altLang="et-EE" dirty="0">
              <a:solidFill>
                <a:srgbClr val="000000"/>
              </a:solidFill>
            </a:endParaRPr>
          </a:p>
          <a:p>
            <a:pPr marL="0" indent="0" algn="just">
              <a:lnSpc>
                <a:spcPct val="150000"/>
              </a:lnSpc>
              <a:spcBef>
                <a:spcPts val="263"/>
              </a:spcBef>
              <a:buNone/>
            </a:pPr>
            <a:endParaRPr lang="et-EE" altLang="et-EE" dirty="0"/>
          </a:p>
          <a:p>
            <a:pPr algn="just">
              <a:lnSpc>
                <a:spcPct val="150000"/>
              </a:lnSpc>
              <a:buFontTx/>
              <a:buChar char="•"/>
            </a:pPr>
            <a:endParaRPr lang="et-EE" dirty="0"/>
          </a:p>
        </p:txBody>
      </p:sp>
      <p:sp>
        <p:nvSpPr>
          <p:cNvPr id="3" name="Title 2">
            <a:extLst>
              <a:ext uri="{FF2B5EF4-FFF2-40B4-BE49-F238E27FC236}">
                <a16:creationId xmlns:a16="http://schemas.microsoft.com/office/drawing/2014/main" id="{B9F5C369-A4AE-4940-A3CB-303BF6F885EB}"/>
              </a:ext>
            </a:extLst>
          </p:cNvPr>
          <p:cNvSpPr>
            <a:spLocks noGrp="1"/>
          </p:cNvSpPr>
          <p:nvPr>
            <p:ph type="title"/>
          </p:nvPr>
        </p:nvSpPr>
        <p:spPr/>
        <p:txBody>
          <a:bodyPr/>
          <a:lstStyle/>
          <a:p>
            <a:r>
              <a:rPr lang="et-EE" dirty="0"/>
              <a:t>Sissejuhatus</a:t>
            </a:r>
          </a:p>
        </p:txBody>
      </p:sp>
    </p:spTree>
    <p:extLst>
      <p:ext uri="{BB962C8B-B14F-4D97-AF65-F5344CB8AC3E}">
        <p14:creationId xmlns:p14="http://schemas.microsoft.com/office/powerpoint/2010/main" val="1822120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C097D-E3DC-739A-A69A-5A822E73F94F}"/>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D698F8A3-BBF1-7894-3885-4202AFE4F9FF}"/>
              </a:ext>
            </a:extLst>
          </p:cNvPr>
          <p:cNvSpPr>
            <a:spLocks noGrp="1"/>
          </p:cNvSpPr>
          <p:nvPr>
            <p:ph type="title"/>
          </p:nvPr>
        </p:nvSpPr>
        <p:spPr>
          <a:xfrm>
            <a:off x="1236000" y="193252"/>
            <a:ext cx="10051312" cy="425303"/>
          </a:xfrm>
        </p:spPr>
        <p:txBody>
          <a:bodyPr/>
          <a:lstStyle/>
          <a:p>
            <a:r>
              <a:rPr lang="et-EE" noProof="0" dirty="0"/>
              <a:t>Ettevõtte juhi tuntus, isiklikud kokkupuuted </a:t>
            </a:r>
            <a:r>
              <a:rPr lang="en-US" dirty="0"/>
              <a:t>n=988</a:t>
            </a:r>
            <a:endParaRPr lang="et-EE" dirty="0"/>
          </a:p>
        </p:txBody>
      </p:sp>
      <p:sp>
        <p:nvSpPr>
          <p:cNvPr id="5" name="Alapealkiri 4">
            <a:extLst>
              <a:ext uri="{FF2B5EF4-FFF2-40B4-BE49-F238E27FC236}">
                <a16:creationId xmlns:a16="http://schemas.microsoft.com/office/drawing/2014/main" id="{3EA9F6DB-9F5E-4AAE-50E2-2D6383862E2D}"/>
              </a:ext>
            </a:extLst>
          </p:cNvPr>
          <p:cNvSpPr>
            <a:spLocks noGrp="1"/>
          </p:cNvSpPr>
          <p:nvPr>
            <p:ph type="subTitle" idx="14"/>
          </p:nvPr>
        </p:nvSpPr>
        <p:spPr>
          <a:xfrm>
            <a:off x="1269576" y="739100"/>
            <a:ext cx="10051312" cy="914391"/>
          </a:xfrm>
        </p:spPr>
        <p:txBody>
          <a:bodyPr>
            <a:normAutofit fontScale="92500" lnSpcReduction="10000"/>
          </a:bodyPr>
          <a:lstStyle/>
          <a:p>
            <a:r>
              <a:rPr lang="et-EE" noProof="0" dirty="0"/>
              <a:t>Kas teate, kes on </a:t>
            </a:r>
            <a:r>
              <a:rPr lang="et-EE" noProof="0" dirty="0" err="1"/>
              <a:t>Anvar</a:t>
            </a:r>
            <a:r>
              <a:rPr lang="et-EE" noProof="0" dirty="0"/>
              <a:t> Salomets?</a:t>
            </a:r>
          </a:p>
          <a:p>
            <a:r>
              <a:rPr lang="et-EE" noProof="0" dirty="0"/>
              <a:t>Kas teil on isiklikke kokkupuuteid (nt infoüritused, kohtumised objektidel) olnud Rail Baltica projekti elluviijatega? Kui jah, siis mis formaadis ja kus?</a:t>
            </a:r>
          </a:p>
        </p:txBody>
      </p:sp>
      <p:sp>
        <p:nvSpPr>
          <p:cNvPr id="3" name="Sisu kohatäide 18">
            <a:extLst>
              <a:ext uri="{FF2B5EF4-FFF2-40B4-BE49-F238E27FC236}">
                <a16:creationId xmlns:a16="http://schemas.microsoft.com/office/drawing/2014/main" id="{F5494DB2-D397-A988-0CA0-12EC6A15955D}"/>
              </a:ext>
            </a:extLst>
          </p:cNvPr>
          <p:cNvSpPr>
            <a:spLocks noGrp="1"/>
          </p:cNvSpPr>
          <p:nvPr>
            <p:ph sz="half" idx="1"/>
          </p:nvPr>
        </p:nvSpPr>
        <p:spPr>
          <a:xfrm>
            <a:off x="1236000" y="1653492"/>
            <a:ext cx="4860000" cy="4885901"/>
          </a:xfrm>
        </p:spPr>
        <p:txBody>
          <a:bodyPr/>
          <a:lstStyle/>
          <a:p>
            <a:r>
              <a:rPr lang="et-EE" noProof="0" dirty="0"/>
              <a:t>Vastajatest 23% teab, kes on </a:t>
            </a:r>
            <a:r>
              <a:rPr lang="et-EE" noProof="0" dirty="0" err="1"/>
              <a:t>Anvar</a:t>
            </a:r>
            <a:r>
              <a:rPr lang="et-EE" noProof="0" dirty="0"/>
              <a:t> Salomets, suurim osa vastas, et ei oska öelda (75%)</a:t>
            </a:r>
          </a:p>
          <a:p>
            <a:r>
              <a:rPr lang="et-EE" noProof="0" dirty="0"/>
              <a:t>2% arvas ta olevat kolme Balti riigi ühisettevõtte juht ning üksikud vastajad valisid vastuseks kliimaministeeriumi asekantsler või taristuminister.</a:t>
            </a:r>
          </a:p>
          <a:p>
            <a:r>
              <a:rPr lang="et-EE" noProof="0" dirty="0"/>
              <a:t>Ettevõtte juhi tuntus on keskmisest kõrgem vanemate inimeste seas, eestlaste, kõrgharitute ning kindlalt projekti toetavate inimeste seas (kõrvalasuv joonis).</a:t>
            </a:r>
          </a:p>
          <a:p>
            <a:r>
              <a:rPr lang="et-EE" noProof="0" dirty="0">
                <a:solidFill>
                  <a:schemeClr val="accent1"/>
                </a:solidFill>
              </a:rPr>
              <a:t>Isiklikke kokkupuuteid </a:t>
            </a:r>
            <a:r>
              <a:rPr lang="et-EE" noProof="0" dirty="0"/>
              <a:t>projekti teostajatega omab vaid 4% Eesti elanikkonnast.</a:t>
            </a:r>
          </a:p>
          <a:p>
            <a:r>
              <a:rPr lang="et-EE" noProof="0" dirty="0"/>
              <a:t>Keskmisest vähem kokkupuuteid omavad vene keelekasutusega vastajad (1%) ja tallinlased (2%), kõige enam on </a:t>
            </a:r>
            <a:r>
              <a:rPr lang="en-US" dirty="0" err="1"/>
              <a:t>kokkupuuteid</a:t>
            </a:r>
            <a:r>
              <a:rPr lang="en-US" dirty="0"/>
              <a:t> </a:t>
            </a:r>
            <a:r>
              <a:rPr lang="en-US" dirty="0" err="1"/>
              <a:t>seevastu</a:t>
            </a:r>
            <a:r>
              <a:rPr lang="en-US" dirty="0"/>
              <a:t> </a:t>
            </a:r>
            <a:r>
              <a:rPr lang="et-EE" noProof="0" dirty="0"/>
              <a:t>Harjumaal (9%).</a:t>
            </a:r>
          </a:p>
          <a:p>
            <a:r>
              <a:rPr lang="et-EE" noProof="0" dirty="0"/>
              <a:t>Kokkupuuted olid järgnevad: </a:t>
            </a:r>
          </a:p>
          <a:p>
            <a:pPr lvl="1"/>
            <a:r>
              <a:rPr lang="et-EE" noProof="0" dirty="0"/>
              <a:t>11 inimest on ise kas ehitusel töötanud või töötab firmas, mis ehitab/projekteerib raudteed; </a:t>
            </a:r>
          </a:p>
          <a:p>
            <a:pPr lvl="1"/>
            <a:r>
              <a:rPr lang="et-EE" noProof="0" dirty="0"/>
              <a:t>5 inimest osales infopäeval</a:t>
            </a:r>
          </a:p>
          <a:p>
            <a:pPr lvl="1"/>
            <a:r>
              <a:rPr lang="et-EE" noProof="0" dirty="0"/>
              <a:t>7 muud kokkupuudet (nt. tööalased seosed, tutvused)</a:t>
            </a:r>
          </a:p>
        </p:txBody>
      </p:sp>
      <p:graphicFrame>
        <p:nvGraphicFramePr>
          <p:cNvPr id="7" name="Sisu kohatäide 6">
            <a:extLst>
              <a:ext uri="{FF2B5EF4-FFF2-40B4-BE49-F238E27FC236}">
                <a16:creationId xmlns:a16="http://schemas.microsoft.com/office/drawing/2014/main" id="{1AA3D1F0-2682-DA90-1944-9316A1F1159E}"/>
              </a:ext>
            </a:extLst>
          </p:cNvPr>
          <p:cNvGraphicFramePr>
            <a:graphicFrameLocks noGrp="1"/>
          </p:cNvGraphicFramePr>
          <p:nvPr>
            <p:ph sz="half" idx="13"/>
            <p:extLst>
              <p:ext uri="{D42A27DB-BD31-4B8C-83A1-F6EECF244321}">
                <p14:modId xmlns:p14="http://schemas.microsoft.com/office/powerpoint/2010/main" val="3518957663"/>
              </p:ext>
            </p:extLst>
          </p:nvPr>
        </p:nvGraphicFramePr>
        <p:xfrm>
          <a:off x="6494463" y="1340187"/>
          <a:ext cx="5230812" cy="5429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5107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E47C7B8-3717-64A3-70C6-17349CADC0D9}"/>
              </a:ext>
            </a:extLst>
          </p:cNvPr>
          <p:cNvSpPr>
            <a:spLocks noGrp="1"/>
          </p:cNvSpPr>
          <p:nvPr>
            <p:ph type="title"/>
          </p:nvPr>
        </p:nvSpPr>
        <p:spPr/>
        <p:txBody>
          <a:bodyPr/>
          <a:lstStyle/>
          <a:p>
            <a:r>
              <a:rPr lang="et-EE" noProof="0" dirty="0"/>
              <a:t>Elukoha kaugus trassist, n=988</a:t>
            </a:r>
          </a:p>
        </p:txBody>
      </p:sp>
      <p:sp>
        <p:nvSpPr>
          <p:cNvPr id="5" name="Alapealkiri 4">
            <a:extLst>
              <a:ext uri="{FF2B5EF4-FFF2-40B4-BE49-F238E27FC236}">
                <a16:creationId xmlns:a16="http://schemas.microsoft.com/office/drawing/2014/main" id="{668FD10C-4D6C-8C10-2C76-C6787E0CCFFB}"/>
              </a:ext>
            </a:extLst>
          </p:cNvPr>
          <p:cNvSpPr>
            <a:spLocks noGrp="1"/>
          </p:cNvSpPr>
          <p:nvPr>
            <p:ph type="subTitle" idx="14"/>
          </p:nvPr>
        </p:nvSpPr>
        <p:spPr>
          <a:xfrm>
            <a:off x="1302488" y="940986"/>
            <a:ext cx="10226124" cy="798167"/>
          </a:xfrm>
        </p:spPr>
        <p:txBody>
          <a:bodyPr>
            <a:normAutofit/>
          </a:bodyPr>
          <a:lstStyle/>
          <a:p>
            <a:r>
              <a:rPr lang="et-EE" dirty="0"/>
              <a:t>Hinnanguliselt, kui kaugel elate Rail Baltica ehitusest?</a:t>
            </a:r>
          </a:p>
        </p:txBody>
      </p:sp>
      <p:sp>
        <p:nvSpPr>
          <p:cNvPr id="14" name="Subtitle 4">
            <a:extLst>
              <a:ext uri="{FF2B5EF4-FFF2-40B4-BE49-F238E27FC236}">
                <a16:creationId xmlns:a16="http://schemas.microsoft.com/office/drawing/2014/main" id="{6DB630AF-0959-2F4A-AC76-B5A5C343A880}"/>
              </a:ext>
            </a:extLst>
          </p:cNvPr>
          <p:cNvSpPr txBox="1">
            <a:spLocks/>
          </p:cNvSpPr>
          <p:nvPr/>
        </p:nvSpPr>
        <p:spPr>
          <a:xfrm>
            <a:off x="7581530" y="1868970"/>
            <a:ext cx="3258105" cy="529043"/>
          </a:xfrm>
          <a:prstGeom prst="rect">
            <a:avLst/>
          </a:prstGeom>
        </p:spPr>
        <p:txBody>
          <a:bodyPr vert="horz" lIns="91440" tIns="45720" rIns="91440" bIns="45720" rtlCol="0" anchor="t">
            <a:normAutofit fontScale="70000" lnSpcReduction="20000"/>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rgbClr val="AA1E3C"/>
                </a:solidFill>
                <a:latin typeface="Helvetica" panose="020B0604020202030204" pitchFamily="34" charset="0"/>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t-EE" b="1" dirty="0"/>
              <a:t>		</a:t>
            </a:r>
            <a:r>
              <a:rPr lang="et-EE" b="1" dirty="0">
                <a:solidFill>
                  <a:schemeClr val="tx1"/>
                </a:solidFill>
              </a:rPr>
              <a:t>Maksimumkiirus raudteel</a:t>
            </a:r>
            <a:r>
              <a:rPr lang="et-EE" b="1" dirty="0"/>
              <a:t>		</a:t>
            </a:r>
          </a:p>
        </p:txBody>
      </p:sp>
      <p:sp>
        <p:nvSpPr>
          <p:cNvPr id="4" name="Sisu kohatäide 3">
            <a:extLst>
              <a:ext uri="{FF2B5EF4-FFF2-40B4-BE49-F238E27FC236}">
                <a16:creationId xmlns:a16="http://schemas.microsoft.com/office/drawing/2014/main" id="{A6C74EBB-9B98-2701-675F-CAFA89B8AD0E}"/>
              </a:ext>
            </a:extLst>
          </p:cNvPr>
          <p:cNvSpPr>
            <a:spLocks noGrp="1"/>
          </p:cNvSpPr>
          <p:nvPr>
            <p:ph sz="half" idx="1"/>
          </p:nvPr>
        </p:nvSpPr>
        <p:spPr>
          <a:xfrm>
            <a:off x="1120298" y="1738986"/>
            <a:ext cx="4860000" cy="4645939"/>
          </a:xfrm>
        </p:spPr>
        <p:txBody>
          <a:bodyPr/>
          <a:lstStyle/>
          <a:p>
            <a:r>
              <a:rPr lang="et-EE" noProof="0" dirty="0"/>
              <a:t>Kuni 10 km raadiuses ehitusest elab enda hinnangul 35% ja üle 50 km kaugusel 37% vastanutest. </a:t>
            </a:r>
          </a:p>
        </p:txBody>
      </p:sp>
      <p:graphicFrame>
        <p:nvGraphicFramePr>
          <p:cNvPr id="8" name="Sisu kohatäide 7">
            <a:extLst>
              <a:ext uri="{FF2B5EF4-FFF2-40B4-BE49-F238E27FC236}">
                <a16:creationId xmlns:a16="http://schemas.microsoft.com/office/drawing/2014/main" id="{D30778A3-967B-5C81-A1B9-AB8240ED0B9E}"/>
              </a:ext>
            </a:extLst>
          </p:cNvPr>
          <p:cNvGraphicFramePr>
            <a:graphicFrameLocks noGrp="1"/>
          </p:cNvGraphicFramePr>
          <p:nvPr>
            <p:ph sz="half" idx="13"/>
            <p:extLst>
              <p:ext uri="{D42A27DB-BD31-4B8C-83A1-F6EECF244321}">
                <p14:modId xmlns:p14="http://schemas.microsoft.com/office/powerpoint/2010/main" val="2701732466"/>
              </p:ext>
            </p:extLst>
          </p:nvPr>
        </p:nvGraphicFramePr>
        <p:xfrm>
          <a:off x="6212365" y="1618792"/>
          <a:ext cx="4859337" cy="4886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571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A487A-5EB6-49BC-B936-28CA3384D9FB}"/>
              </a:ext>
            </a:extLst>
          </p:cNvPr>
          <p:cNvSpPr>
            <a:spLocks noGrp="1"/>
          </p:cNvSpPr>
          <p:nvPr>
            <p:ph type="title"/>
          </p:nvPr>
        </p:nvSpPr>
        <p:spPr/>
        <p:txBody>
          <a:bodyPr/>
          <a:lstStyle/>
          <a:p>
            <a:r>
              <a:rPr lang="et-EE" dirty="0"/>
              <a:t>Toetus Rail Baltic</a:t>
            </a:r>
            <a:r>
              <a:rPr lang="en-US" dirty="0"/>
              <a:t>a</a:t>
            </a:r>
            <a:r>
              <a:rPr lang="et-EE" dirty="0"/>
              <a:t> projektile, n= 9</a:t>
            </a:r>
            <a:r>
              <a:rPr lang="en-US" dirty="0"/>
              <a:t>88</a:t>
            </a:r>
            <a:endParaRPr lang="et-EE" dirty="0"/>
          </a:p>
        </p:txBody>
      </p:sp>
      <p:sp>
        <p:nvSpPr>
          <p:cNvPr id="5" name="Subtitle 4">
            <a:extLst>
              <a:ext uri="{FF2B5EF4-FFF2-40B4-BE49-F238E27FC236}">
                <a16:creationId xmlns:a16="http://schemas.microsoft.com/office/drawing/2014/main" id="{EBF9C47F-AADE-4359-AD4F-6E186AB2D9A4}"/>
              </a:ext>
            </a:extLst>
          </p:cNvPr>
          <p:cNvSpPr>
            <a:spLocks noGrp="1"/>
          </p:cNvSpPr>
          <p:nvPr>
            <p:ph type="subTitle" idx="14"/>
          </p:nvPr>
        </p:nvSpPr>
        <p:spPr/>
        <p:txBody>
          <a:bodyPr/>
          <a:lstStyle/>
          <a:p>
            <a:r>
              <a:rPr lang="et-EE" dirty="0"/>
              <a:t>Kas Te ise toetate Rail Baltic</a:t>
            </a:r>
            <a:r>
              <a:rPr lang="en-US" dirty="0"/>
              <a:t>a</a:t>
            </a:r>
            <a:r>
              <a:rPr lang="et-EE" dirty="0"/>
              <a:t> projekti?</a:t>
            </a:r>
          </a:p>
        </p:txBody>
      </p:sp>
      <p:graphicFrame>
        <p:nvGraphicFramePr>
          <p:cNvPr id="6" name="Chart 27">
            <a:extLst>
              <a:ext uri="{FF2B5EF4-FFF2-40B4-BE49-F238E27FC236}">
                <a16:creationId xmlns:a16="http://schemas.microsoft.com/office/drawing/2014/main" id="{1AF034C6-60DF-44C6-B54D-7AEC4B03AC0E}"/>
              </a:ext>
            </a:extLst>
          </p:cNvPr>
          <p:cNvGraphicFramePr>
            <a:graphicFrameLocks noGrp="1"/>
          </p:cNvGraphicFramePr>
          <p:nvPr>
            <p:ph sz="half" idx="1"/>
            <p:extLst>
              <p:ext uri="{D42A27DB-BD31-4B8C-83A1-F6EECF244321}">
                <p14:modId xmlns:p14="http://schemas.microsoft.com/office/powerpoint/2010/main" val="1645063504"/>
              </p:ext>
            </p:extLst>
          </p:nvPr>
        </p:nvGraphicFramePr>
        <p:xfrm>
          <a:off x="674688" y="1673526"/>
          <a:ext cx="4860925" cy="4886325"/>
        </p:xfrm>
        <a:graphic>
          <a:graphicData uri="http://schemas.openxmlformats.org/drawingml/2006/chart">
            <c:chart xmlns:c="http://schemas.openxmlformats.org/drawingml/2006/chart" xmlns:r="http://schemas.openxmlformats.org/officeDocument/2006/relationships" r:id="rId2"/>
          </a:graphicData>
        </a:graphic>
      </p:graphicFrame>
      <p:sp>
        <p:nvSpPr>
          <p:cNvPr id="12" name="Content Placeholder 3">
            <a:extLst>
              <a:ext uri="{FF2B5EF4-FFF2-40B4-BE49-F238E27FC236}">
                <a16:creationId xmlns:a16="http://schemas.microsoft.com/office/drawing/2014/main" id="{4144F088-78B8-4C63-9042-9F484E38E4DB}"/>
              </a:ext>
            </a:extLst>
          </p:cNvPr>
          <p:cNvSpPr>
            <a:spLocks noGrp="1"/>
          </p:cNvSpPr>
          <p:nvPr>
            <p:ph sz="half" idx="13"/>
          </p:nvPr>
        </p:nvSpPr>
        <p:spPr>
          <a:xfrm>
            <a:off x="6494463" y="1498600"/>
            <a:ext cx="4859337" cy="4886325"/>
          </a:xfrm>
        </p:spPr>
        <p:txBody>
          <a:bodyPr>
            <a:normAutofit/>
          </a:bodyPr>
          <a:lstStyle/>
          <a:p>
            <a:r>
              <a:rPr lang="et-EE" noProof="0" dirty="0">
                <a:solidFill>
                  <a:schemeClr val="tx1"/>
                </a:solidFill>
              </a:rPr>
              <a:t>Peale pikka stabiilsust eelmisel korral vähenema hakanud toetus Rail Baltica </a:t>
            </a:r>
            <a:r>
              <a:rPr lang="et-EE" noProof="0" dirty="0" err="1">
                <a:solidFill>
                  <a:schemeClr val="tx1"/>
                </a:solidFill>
              </a:rPr>
              <a:t>proje</a:t>
            </a:r>
            <a:r>
              <a:rPr lang="en-US" dirty="0">
                <a:solidFill>
                  <a:schemeClr val="tx1"/>
                </a:solidFill>
              </a:rPr>
              <a:t>k</a:t>
            </a:r>
            <a:r>
              <a:rPr lang="et-EE" noProof="0" dirty="0" err="1">
                <a:solidFill>
                  <a:schemeClr val="tx1"/>
                </a:solidFill>
              </a:rPr>
              <a:t>tile</a:t>
            </a:r>
            <a:r>
              <a:rPr lang="et-EE" noProof="0" dirty="0">
                <a:solidFill>
                  <a:schemeClr val="tx1"/>
                </a:solidFill>
              </a:rPr>
              <a:t> on seekord veelgi vähenenud</a:t>
            </a:r>
            <a:r>
              <a:rPr lang="et-EE" dirty="0">
                <a:solidFill>
                  <a:schemeClr val="tx1"/>
                </a:solidFill>
              </a:rPr>
              <a:t> (slaid 22).</a:t>
            </a:r>
            <a:endParaRPr lang="et-EE" noProof="0" dirty="0">
              <a:solidFill>
                <a:schemeClr val="tx1"/>
              </a:solidFill>
            </a:endParaRPr>
          </a:p>
          <a:p>
            <a:r>
              <a:rPr lang="et-EE" noProof="0" dirty="0">
                <a:solidFill>
                  <a:schemeClr val="tx1"/>
                </a:solidFill>
              </a:rPr>
              <a:t>Projekti toetab 53% elanikest, sh kindlasti toetab 23%. Eelmisel korral oli toetusprotsent 62. </a:t>
            </a:r>
            <a:r>
              <a:rPr lang="et-EE" dirty="0">
                <a:solidFill>
                  <a:schemeClr val="tx1"/>
                </a:solidFill>
              </a:rPr>
              <a:t>Ü</a:t>
            </a:r>
            <a:r>
              <a:rPr lang="et-EE" noProof="0" dirty="0" err="1">
                <a:solidFill>
                  <a:schemeClr val="tx1"/>
                </a:solidFill>
              </a:rPr>
              <a:t>htlasi</a:t>
            </a:r>
            <a:r>
              <a:rPr lang="et-EE" noProof="0" dirty="0">
                <a:solidFill>
                  <a:schemeClr val="tx1"/>
                </a:solidFill>
              </a:rPr>
              <a:t> on nüüd suurenenud projekti vastaste osakaal.</a:t>
            </a:r>
          </a:p>
          <a:p>
            <a:r>
              <a:rPr lang="et-EE" noProof="0" dirty="0">
                <a:solidFill>
                  <a:schemeClr val="tx1"/>
                </a:solidFill>
              </a:rPr>
              <a:t>Toetus </a:t>
            </a:r>
            <a:r>
              <a:rPr lang="et-EE" noProof="0" dirty="0" err="1">
                <a:solidFill>
                  <a:schemeClr val="tx1"/>
                </a:solidFill>
              </a:rPr>
              <a:t>proje</a:t>
            </a:r>
            <a:r>
              <a:rPr lang="en-US" noProof="0" dirty="0">
                <a:solidFill>
                  <a:schemeClr val="tx1"/>
                </a:solidFill>
              </a:rPr>
              <a:t>k</a:t>
            </a:r>
            <a:r>
              <a:rPr lang="et-EE" noProof="0" dirty="0" err="1">
                <a:solidFill>
                  <a:schemeClr val="tx1"/>
                </a:solidFill>
              </a:rPr>
              <a:t>tile</a:t>
            </a:r>
            <a:r>
              <a:rPr lang="et-EE" noProof="0" dirty="0">
                <a:solidFill>
                  <a:schemeClr val="tx1"/>
                </a:solidFill>
              </a:rPr>
              <a:t> on keskmisest suurem jätkuvalt nooremate inimeste, meeste, lisaks juhtivtöötajate </a:t>
            </a:r>
            <a:r>
              <a:rPr lang="et-EE" dirty="0">
                <a:solidFill>
                  <a:schemeClr val="tx1"/>
                </a:solidFill>
              </a:rPr>
              <a:t>ka</a:t>
            </a:r>
            <a:r>
              <a:rPr lang="et-EE" noProof="0" dirty="0">
                <a:solidFill>
                  <a:schemeClr val="tx1"/>
                </a:solidFill>
              </a:rPr>
              <a:t> keskastme spetsialistide ning kõrgharitute seas.</a:t>
            </a:r>
          </a:p>
          <a:p>
            <a:r>
              <a:rPr lang="et-EE" noProof="0" dirty="0">
                <a:solidFill>
                  <a:schemeClr val="tx1"/>
                </a:solidFill>
              </a:rPr>
              <a:t>Keskmisest rohkem vastasseisu näeme vanemas vanuserühmas, meeste seas, venekeelsete ja madala haridusega inimeste ning ka pensionäride seas. </a:t>
            </a:r>
          </a:p>
          <a:p>
            <a:r>
              <a:rPr lang="et-EE" noProof="0" dirty="0">
                <a:solidFill>
                  <a:schemeClr val="tx1"/>
                </a:solidFill>
              </a:rPr>
              <a:t>Kõige enam on projektile vastu aga maapiirkonna elanikud: neist 45% toetab, 47% ei toeta (sh 24% on kindlalt vastu).</a:t>
            </a:r>
          </a:p>
          <a:p>
            <a:r>
              <a:rPr lang="et-EE" dirty="0">
                <a:solidFill>
                  <a:schemeClr val="tx1"/>
                </a:solidFill>
              </a:rPr>
              <a:t>Toetajate ja mittetoetajate profiilis võrreldes varasemaga </a:t>
            </a:r>
            <a:r>
              <a:rPr lang="et-EE" dirty="0" err="1">
                <a:solidFill>
                  <a:schemeClr val="tx1"/>
                </a:solidFill>
              </a:rPr>
              <a:t>erlisi</a:t>
            </a:r>
            <a:r>
              <a:rPr lang="et-EE" dirty="0">
                <a:solidFill>
                  <a:schemeClr val="tx1"/>
                </a:solidFill>
              </a:rPr>
              <a:t> muutusi toimunud ei ole.</a:t>
            </a:r>
            <a:endParaRPr lang="et-EE" noProof="0" dirty="0">
              <a:solidFill>
                <a:schemeClr val="tx1"/>
              </a:solidFill>
            </a:endParaRPr>
          </a:p>
        </p:txBody>
      </p:sp>
    </p:spTree>
    <p:extLst>
      <p:ext uri="{BB962C8B-B14F-4D97-AF65-F5344CB8AC3E}">
        <p14:creationId xmlns:p14="http://schemas.microsoft.com/office/powerpoint/2010/main" val="2480639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D1F6-5549-4446-A2F3-DADFB0C0D6AF}"/>
              </a:ext>
            </a:extLst>
          </p:cNvPr>
          <p:cNvSpPr>
            <a:spLocks noGrp="1"/>
          </p:cNvSpPr>
          <p:nvPr>
            <p:ph type="title"/>
          </p:nvPr>
        </p:nvSpPr>
        <p:spPr>
          <a:xfrm>
            <a:off x="1302488" y="457202"/>
            <a:ext cx="10051312" cy="914398"/>
          </a:xfrm>
        </p:spPr>
        <p:txBody>
          <a:bodyPr/>
          <a:lstStyle/>
          <a:p>
            <a:r>
              <a:rPr lang="et-EE" dirty="0"/>
              <a:t>Toetus Rail Baltic</a:t>
            </a:r>
            <a:r>
              <a:rPr lang="en-US" dirty="0"/>
              <a:t>a</a:t>
            </a:r>
            <a:r>
              <a:rPr lang="et-EE" dirty="0"/>
              <a:t> projektile </a:t>
            </a:r>
            <a:br>
              <a:rPr lang="en-US" dirty="0"/>
            </a:br>
            <a:r>
              <a:rPr lang="en-US" dirty="0"/>
              <a:t>					</a:t>
            </a:r>
            <a:endParaRPr lang="et-EE" sz="1800" dirty="0"/>
          </a:p>
        </p:txBody>
      </p:sp>
      <p:graphicFrame>
        <p:nvGraphicFramePr>
          <p:cNvPr id="9" name="Chart 28">
            <a:extLst>
              <a:ext uri="{FF2B5EF4-FFF2-40B4-BE49-F238E27FC236}">
                <a16:creationId xmlns:a16="http://schemas.microsoft.com/office/drawing/2014/main" id="{C457DADC-3379-4D6F-8A0A-8509D9F07105}"/>
              </a:ext>
            </a:extLst>
          </p:cNvPr>
          <p:cNvGraphicFramePr>
            <a:graphicFrameLocks noGrp="1"/>
          </p:cNvGraphicFramePr>
          <p:nvPr>
            <p:ph sz="half" idx="13"/>
            <p:extLst>
              <p:ext uri="{D42A27DB-BD31-4B8C-83A1-F6EECF244321}">
                <p14:modId xmlns:p14="http://schemas.microsoft.com/office/powerpoint/2010/main" val="2711137955"/>
              </p:ext>
            </p:extLst>
          </p:nvPr>
        </p:nvGraphicFramePr>
        <p:xfrm>
          <a:off x="1102936" y="1611721"/>
          <a:ext cx="9751243" cy="4886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7174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14FE1B-9844-406F-9CB2-C0C866500306}"/>
              </a:ext>
            </a:extLst>
          </p:cNvPr>
          <p:cNvSpPr>
            <a:spLocks noGrp="1"/>
          </p:cNvSpPr>
          <p:nvPr>
            <p:ph sz="half" idx="1"/>
          </p:nvPr>
        </p:nvSpPr>
        <p:spPr>
          <a:xfrm>
            <a:off x="1302488" y="1514897"/>
            <a:ext cx="10051312" cy="4885901"/>
          </a:xfrm>
        </p:spPr>
        <p:txBody>
          <a:bodyPr>
            <a:normAutofit/>
          </a:bodyPr>
          <a:lstStyle/>
          <a:p>
            <a:r>
              <a:rPr lang="et-EE" noProof="0" dirty="0"/>
              <a:t>Üldine toetus kiiremale ja kaasaegsemale raudteeühendusele on aastal 2026 võrreldes varasemaga vähenenud, seda toetab 58% Eesti elanikest (viimati 64%).</a:t>
            </a:r>
          </a:p>
          <a:p>
            <a:r>
              <a:rPr lang="et-EE" noProof="0" dirty="0"/>
              <a:t>Rahvusvahelise raudteeühenduse Rail Baltic rajamisest on kuulnud 98% ja 2% ei ole. Kuulnud ei ole sellest osa venekeelsetest inimesed, kes enamasti elavad Kirde-Eesti piirkonnas.</a:t>
            </a:r>
          </a:p>
          <a:p>
            <a:r>
              <a:rPr lang="et-EE" noProof="0" dirty="0"/>
              <a:t>Rail Baltic projekti realiseerumisse tervikuna Balti riikides usub 38%, Eesti puhul on vastav näitaja märksa kõrgem, nimelt 58%. </a:t>
            </a:r>
            <a:r>
              <a:rPr lang="et-EE" noProof="0" dirty="0">
                <a:solidFill>
                  <a:schemeClr val="tx1"/>
                </a:solidFill>
              </a:rPr>
              <a:t>Võrreldes tulemust eelmise uuringuga, on nüüd usk projekti realiseerumisse vähenenud – viimati uskus sellesse 45% elanikkonnast.</a:t>
            </a:r>
            <a:endParaRPr lang="et-EE" noProof="0" dirty="0"/>
          </a:p>
          <a:p>
            <a:r>
              <a:rPr lang="et-EE" noProof="0" dirty="0"/>
              <a:t>Suurimaks majanduslikuks mõjuks Rail Balticu projektile on elanike hinnangul loodud töökohad (46%), seejärel investeering majandusse (36%) ning uued teenused ja tooted. </a:t>
            </a:r>
            <a:r>
              <a:rPr lang="et-EE" noProof="0" dirty="0">
                <a:solidFill>
                  <a:schemeClr val="tx1"/>
                </a:solidFill>
              </a:rPr>
              <a:t>Elanike hinnang Rail Balticaga seonduvatesse kasudesse on seekord võrreldes varasemaga mõnevõrra vähenenud.</a:t>
            </a:r>
          </a:p>
          <a:p>
            <a:r>
              <a:rPr lang="et-EE" noProof="0" dirty="0">
                <a:solidFill>
                  <a:schemeClr val="tx1"/>
                </a:solidFill>
              </a:rPr>
              <a:t>Olulisemad infokanalid Rail Baltica kohta on elanikele jätkuvalt televisioon, sotsiaalmeedia, raadio ning online uudisteportaalid. </a:t>
            </a:r>
          </a:p>
          <a:p>
            <a:r>
              <a:rPr lang="et-EE" noProof="0" dirty="0"/>
              <a:t>Eesti elanike teadlikkus projekti seisust on seekord märgatavalt paranenud – võrreldes eelmise uuringuga teatakse kõigi etappide arengust märksa enam, samas kui oluliselt on vähenenud nende osakaal, kes ehitamisest midagi ei tea. Kõige enam on paranenud teadlikkus Ülemiste terminali ja põhitrassi ehituse osas.</a:t>
            </a:r>
          </a:p>
          <a:p>
            <a:r>
              <a:rPr lang="et-EE" noProof="0" dirty="0"/>
              <a:t>Elanike arvates edeneb projekti ehitus kõige kiiremini Eestis (59%), 28% ei oska vastata. Eesti edumaast teavad teistest paremini Põhja- ja Kesk-Eesti elanikud.</a:t>
            </a:r>
            <a:endParaRPr lang="et-EE" noProof="0" dirty="0">
              <a:solidFill>
                <a:schemeClr val="tx1"/>
              </a:solidFill>
            </a:endParaRPr>
          </a:p>
          <a:p>
            <a:r>
              <a:rPr lang="et-EE" noProof="0" dirty="0"/>
              <a:t>Teadlikkus kohalike peatuste ehitamisest on jätkuvalt vähene – vaid 44% on kursis, et trassile ehitatakse kohalikud peatused. Spontaanselt valdavalt kohalikke peatusi siiski nimetada ei osata (65%). Kõige tuntumad kohalikud peatused on Rapla, Kohila, Saku ja Häädemeeste, kuid ka nende tuntus on vähene.</a:t>
            </a:r>
          </a:p>
        </p:txBody>
      </p:sp>
      <p:sp>
        <p:nvSpPr>
          <p:cNvPr id="3" name="Title 2">
            <a:extLst>
              <a:ext uri="{FF2B5EF4-FFF2-40B4-BE49-F238E27FC236}">
                <a16:creationId xmlns:a16="http://schemas.microsoft.com/office/drawing/2014/main" id="{B1A970AB-EB30-4AE0-9887-07BAB5CA3E40}"/>
              </a:ext>
            </a:extLst>
          </p:cNvPr>
          <p:cNvSpPr>
            <a:spLocks noGrp="1"/>
          </p:cNvSpPr>
          <p:nvPr>
            <p:ph type="title"/>
          </p:nvPr>
        </p:nvSpPr>
        <p:spPr/>
        <p:txBody>
          <a:bodyPr/>
          <a:lstStyle/>
          <a:p>
            <a:r>
              <a:rPr lang="et-EE" dirty="0"/>
              <a:t>Kokkuvõte uuringust</a:t>
            </a:r>
          </a:p>
        </p:txBody>
      </p:sp>
    </p:spTree>
    <p:extLst>
      <p:ext uri="{BB962C8B-B14F-4D97-AF65-F5344CB8AC3E}">
        <p14:creationId xmlns:p14="http://schemas.microsoft.com/office/powerpoint/2010/main" val="219183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14FE1B-9844-406F-9CB2-C0C866500306}"/>
              </a:ext>
            </a:extLst>
          </p:cNvPr>
          <p:cNvSpPr>
            <a:spLocks noGrp="1"/>
          </p:cNvSpPr>
          <p:nvPr>
            <p:ph sz="half" idx="1"/>
          </p:nvPr>
        </p:nvSpPr>
        <p:spPr>
          <a:xfrm>
            <a:off x="1302488" y="1390609"/>
            <a:ext cx="10051312" cy="4885901"/>
          </a:xfrm>
        </p:spPr>
        <p:txBody>
          <a:bodyPr>
            <a:normAutofit/>
          </a:bodyPr>
          <a:lstStyle/>
          <a:p>
            <a:r>
              <a:rPr lang="et-EE" dirty="0"/>
              <a:t>Eesti trassiosa ehitusega tegelevat Rail Baltic Estonia meeskonda usaldab 45% elanikkonnast,  24% ei oska hinnata ja 31% ei usalda. Jättes “ei oska öelda” vastused välja, on </a:t>
            </a:r>
            <a:r>
              <a:rPr lang="et-EE" dirty="0" err="1"/>
              <a:t>usaldajate</a:t>
            </a:r>
            <a:r>
              <a:rPr lang="et-EE" dirty="0"/>
              <a:t> osakaal 60%.</a:t>
            </a:r>
          </a:p>
          <a:p>
            <a:r>
              <a:rPr lang="et-EE" dirty="0"/>
              <a:t>Peamised põhjendused usaldamatusele olid seotud arvatava korruptsiooni, läbipaistvuse puudumise ja kulude ületamisega, kuid vastustes kumab läbi üldine negatiivsus ja usaldamatus valitsuse ja suurprojektide </a:t>
            </a:r>
            <a:r>
              <a:rPr lang="et-EE" dirty="0" err="1"/>
              <a:t>suh</a:t>
            </a:r>
            <a:r>
              <a:rPr lang="en-US" dirty="0"/>
              <a:t>t</a:t>
            </a:r>
            <a:r>
              <a:rPr lang="et-EE" dirty="0"/>
              <a:t>es.</a:t>
            </a:r>
          </a:p>
          <a:p>
            <a:r>
              <a:rPr lang="et-EE" dirty="0"/>
              <a:t>Isiklikke kokkupuuteid projekti teostajatega omab vaid 4% Eesti elanikkonnast. Kõige enam on neid Harju maakonnas.</a:t>
            </a:r>
          </a:p>
          <a:p>
            <a:r>
              <a:rPr lang="et-EE" dirty="0">
                <a:solidFill>
                  <a:schemeClr val="tx1"/>
                </a:solidFill>
              </a:rPr>
              <a:t>Peale pikka stabiilsust eelmisel korral vähenema hakanud toetus Rail Baltica projektile on seekord veelgi vähenenud: projekti toetab 53% elanikest. Eelmisel korral oli toetusprotsent 62. Ühtlasi on nüüd suurenenud projekti vastaste osakaal.</a:t>
            </a:r>
          </a:p>
          <a:p>
            <a:r>
              <a:rPr lang="et-EE" noProof="0" dirty="0">
                <a:solidFill>
                  <a:schemeClr val="tx1"/>
                </a:solidFill>
              </a:rPr>
              <a:t>Kõige enam projekti vastaseid näeme jätkuvalt maapiirkondade elanike seas.</a:t>
            </a:r>
          </a:p>
          <a:p>
            <a:endParaRPr lang="et-EE" dirty="0"/>
          </a:p>
          <a:p>
            <a:r>
              <a:rPr lang="et-EE" dirty="0"/>
              <a:t>Kokkuvõttes: Raskused Läti osa ehitusel ja tähtaegade lükkumine on löönud kõikuma ka usu kogu projekti valmimisesse. Samal ajal on teadlikkus Eesti projekti edusammudesse suurenenud ning </a:t>
            </a:r>
            <a:r>
              <a:rPr lang="et-EE" dirty="0" err="1"/>
              <a:t>us</a:t>
            </a:r>
            <a:r>
              <a:rPr lang="en-US" dirty="0"/>
              <a:t>a</a:t>
            </a:r>
            <a:r>
              <a:rPr lang="et-EE" dirty="0" err="1"/>
              <a:t>ldus</a:t>
            </a:r>
            <a:r>
              <a:rPr lang="et-EE" dirty="0"/>
              <a:t> meeskonna vastu on üsna kõrgel tasemel. Paraku on teist aastat järjest vähenenud ka toetus projektile tervikuna.</a:t>
            </a:r>
          </a:p>
        </p:txBody>
      </p:sp>
      <p:sp>
        <p:nvSpPr>
          <p:cNvPr id="3" name="Title 2">
            <a:extLst>
              <a:ext uri="{FF2B5EF4-FFF2-40B4-BE49-F238E27FC236}">
                <a16:creationId xmlns:a16="http://schemas.microsoft.com/office/drawing/2014/main" id="{B1A970AB-EB30-4AE0-9887-07BAB5CA3E40}"/>
              </a:ext>
            </a:extLst>
          </p:cNvPr>
          <p:cNvSpPr>
            <a:spLocks noGrp="1"/>
          </p:cNvSpPr>
          <p:nvPr>
            <p:ph type="title"/>
          </p:nvPr>
        </p:nvSpPr>
        <p:spPr/>
        <p:txBody>
          <a:bodyPr/>
          <a:lstStyle/>
          <a:p>
            <a:r>
              <a:rPr lang="et-EE" dirty="0"/>
              <a:t>Kokkuvõte uuringust</a:t>
            </a:r>
          </a:p>
        </p:txBody>
      </p:sp>
    </p:spTree>
    <p:extLst>
      <p:ext uri="{BB962C8B-B14F-4D97-AF65-F5344CB8AC3E}">
        <p14:creationId xmlns:p14="http://schemas.microsoft.com/office/powerpoint/2010/main" val="71433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08D1-2710-4643-ACAD-7E73D1F3083C}"/>
              </a:ext>
            </a:extLst>
          </p:cNvPr>
          <p:cNvSpPr>
            <a:spLocks noGrp="1"/>
          </p:cNvSpPr>
          <p:nvPr>
            <p:ph type="title"/>
          </p:nvPr>
        </p:nvSpPr>
        <p:spPr/>
        <p:txBody>
          <a:bodyPr/>
          <a:lstStyle/>
          <a:p>
            <a:r>
              <a:rPr lang="et-EE" dirty="0"/>
              <a:t>Vastanute profiil</a:t>
            </a:r>
          </a:p>
        </p:txBody>
      </p:sp>
      <p:sp>
        <p:nvSpPr>
          <p:cNvPr id="5" name="Subtitle 4">
            <a:extLst>
              <a:ext uri="{FF2B5EF4-FFF2-40B4-BE49-F238E27FC236}">
                <a16:creationId xmlns:a16="http://schemas.microsoft.com/office/drawing/2014/main" id="{109F4712-5020-4ADE-BB3F-D437F65DF3CF}"/>
              </a:ext>
            </a:extLst>
          </p:cNvPr>
          <p:cNvSpPr>
            <a:spLocks noGrp="1"/>
          </p:cNvSpPr>
          <p:nvPr>
            <p:ph type="subTitle" idx="14"/>
          </p:nvPr>
        </p:nvSpPr>
        <p:spPr/>
        <p:txBody>
          <a:bodyPr/>
          <a:lstStyle/>
          <a:p>
            <a:r>
              <a:rPr lang="et-EE" dirty="0"/>
              <a:t>N=1</a:t>
            </a:r>
            <a:r>
              <a:rPr lang="en-US" dirty="0"/>
              <a:t>010</a:t>
            </a:r>
            <a:endParaRPr lang="et-EE" dirty="0"/>
          </a:p>
        </p:txBody>
      </p:sp>
      <p:graphicFrame>
        <p:nvGraphicFramePr>
          <p:cNvPr id="6" name="Chart 1">
            <a:extLst>
              <a:ext uri="{FF2B5EF4-FFF2-40B4-BE49-F238E27FC236}">
                <a16:creationId xmlns:a16="http://schemas.microsoft.com/office/drawing/2014/main" id="{28E9555A-30C5-493D-9F8D-5706A55953EF}"/>
              </a:ext>
            </a:extLst>
          </p:cNvPr>
          <p:cNvGraphicFramePr>
            <a:graphicFrameLocks noGrp="1"/>
          </p:cNvGraphicFramePr>
          <p:nvPr>
            <p:ph sz="half" idx="1"/>
            <p:extLst>
              <p:ext uri="{D42A27DB-BD31-4B8C-83A1-F6EECF244321}">
                <p14:modId xmlns:p14="http://schemas.microsoft.com/office/powerpoint/2010/main" val="1027248773"/>
              </p:ext>
            </p:extLst>
          </p:nvPr>
        </p:nvGraphicFramePr>
        <p:xfrm>
          <a:off x="1301750" y="1498600"/>
          <a:ext cx="4860925" cy="4886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a:extLst>
              <a:ext uri="{FF2B5EF4-FFF2-40B4-BE49-F238E27FC236}">
                <a16:creationId xmlns:a16="http://schemas.microsoft.com/office/drawing/2014/main" id="{55F839DF-978A-4C15-89F6-DC1B1F119039}"/>
              </a:ext>
            </a:extLst>
          </p:cNvPr>
          <p:cNvGraphicFramePr>
            <a:graphicFrameLocks noGrp="1"/>
          </p:cNvGraphicFramePr>
          <p:nvPr>
            <p:ph sz="half" idx="13"/>
            <p:extLst>
              <p:ext uri="{D42A27DB-BD31-4B8C-83A1-F6EECF244321}">
                <p14:modId xmlns:p14="http://schemas.microsoft.com/office/powerpoint/2010/main" val="3773476228"/>
              </p:ext>
            </p:extLst>
          </p:nvPr>
        </p:nvGraphicFramePr>
        <p:xfrm>
          <a:off x="6494463" y="1498600"/>
          <a:ext cx="4859337" cy="4886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4173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3E36-4EEF-4E2B-B4EA-79393CFEB7A3}"/>
              </a:ext>
            </a:extLst>
          </p:cNvPr>
          <p:cNvSpPr>
            <a:spLocks noGrp="1"/>
          </p:cNvSpPr>
          <p:nvPr>
            <p:ph type="title"/>
          </p:nvPr>
        </p:nvSpPr>
        <p:spPr/>
        <p:txBody>
          <a:bodyPr/>
          <a:lstStyle/>
          <a:p>
            <a:r>
              <a:rPr lang="et-EE" dirty="0"/>
              <a:t>Kiirem raudteeühendus, </a:t>
            </a:r>
            <a:r>
              <a:rPr lang="et-EE" sz="2000" dirty="0"/>
              <a:t>kõik vastajad n=10</a:t>
            </a:r>
            <a:r>
              <a:rPr lang="en-US" sz="2000" dirty="0"/>
              <a:t>10</a:t>
            </a:r>
            <a:endParaRPr lang="et-EE" sz="2000" dirty="0"/>
          </a:p>
        </p:txBody>
      </p:sp>
      <p:sp>
        <p:nvSpPr>
          <p:cNvPr id="3" name="Content Placeholder 2">
            <a:extLst>
              <a:ext uri="{FF2B5EF4-FFF2-40B4-BE49-F238E27FC236}">
                <a16:creationId xmlns:a16="http://schemas.microsoft.com/office/drawing/2014/main" id="{25B351B7-FA87-44ED-8AD8-4A45FC7E21EC}"/>
              </a:ext>
            </a:extLst>
          </p:cNvPr>
          <p:cNvSpPr>
            <a:spLocks noGrp="1"/>
          </p:cNvSpPr>
          <p:nvPr>
            <p:ph sz="half" idx="1"/>
          </p:nvPr>
        </p:nvSpPr>
        <p:spPr>
          <a:xfrm>
            <a:off x="927811" y="1543880"/>
            <a:ext cx="5168189" cy="4885901"/>
          </a:xfrm>
        </p:spPr>
        <p:txBody>
          <a:bodyPr>
            <a:normAutofit/>
          </a:bodyPr>
          <a:lstStyle/>
          <a:p>
            <a:r>
              <a:rPr lang="et-EE" noProof="0" dirty="0">
                <a:solidFill>
                  <a:schemeClr val="accent1"/>
                </a:solidFill>
              </a:rPr>
              <a:t>Toetus kiiremale ja kaasaegsemale raudteeühendusele </a:t>
            </a:r>
            <a:r>
              <a:rPr lang="et-EE" noProof="0" dirty="0"/>
              <a:t>on nüüd võrreldes varasemaga vähenenud, seda toetab 58% Eesti elanikest.</a:t>
            </a:r>
          </a:p>
          <a:p>
            <a:r>
              <a:rPr lang="et-EE" noProof="0" dirty="0"/>
              <a:t>Toetus on jätkuvalt oluliselt suurem noorimas vanuserühmas, suurem on see ka Eesti keelt kasutavate elanike seas. </a:t>
            </a:r>
          </a:p>
          <a:p>
            <a:r>
              <a:rPr lang="et-EE" dirty="0">
                <a:solidFill>
                  <a:schemeClr val="accent1"/>
                </a:solidFill>
              </a:rPr>
              <a:t>Rahvusvahelise raudteeühenduse Rail Baltic rajamisest on kuulnud 98% </a:t>
            </a:r>
            <a:r>
              <a:rPr lang="et-EE" dirty="0"/>
              <a:t>ja 2% ei ole. Kuulnud ei ole sellest osa venekeelsetest inimesed (4% pole kuulnud), enamasti Kirde-Eesti elanikud (8% pole kuulnud). Eestlaste seas on projektist kuulnud 100%.</a:t>
            </a:r>
            <a:endParaRPr lang="et-EE" noProof="0" dirty="0"/>
          </a:p>
          <a:p>
            <a:r>
              <a:rPr lang="et-EE" noProof="0" dirty="0">
                <a:solidFill>
                  <a:schemeClr val="accent1"/>
                </a:solidFill>
              </a:rPr>
              <a:t>Rail Baltic projekti realiseerumisse </a:t>
            </a:r>
            <a:r>
              <a:rPr lang="et-EE" noProof="0" dirty="0">
                <a:solidFill>
                  <a:schemeClr val="tx1"/>
                </a:solidFill>
              </a:rPr>
              <a:t>tervikuna Balti riikides usub 38%, Eesti puhul on vastav näitaja kõrgem, nimelt 58% (slaid 7).</a:t>
            </a:r>
          </a:p>
          <a:p>
            <a:r>
              <a:rPr lang="et-EE" dirty="0">
                <a:solidFill>
                  <a:schemeClr val="tx1"/>
                </a:solidFill>
              </a:rPr>
              <a:t>Kõigi Balti riikide puhul on positiivsemalt meelestatud noored; kõrgharidusega inimesed on teistest sagedamini projekti edus kindlad nii Balti riikide kui ka Eesti puhul.</a:t>
            </a:r>
          </a:p>
          <a:p>
            <a:r>
              <a:rPr lang="et-EE" dirty="0">
                <a:solidFill>
                  <a:schemeClr val="tx1"/>
                </a:solidFill>
              </a:rPr>
              <a:t>Võrreldes tulemust eelmise uuringuga, on nüüd usk projekti realiseerumisse vähenenud – siis oli kindel 45% (slaid 7).</a:t>
            </a:r>
          </a:p>
        </p:txBody>
      </p:sp>
      <p:sp>
        <p:nvSpPr>
          <p:cNvPr id="5" name="Subtitle 4">
            <a:extLst>
              <a:ext uri="{FF2B5EF4-FFF2-40B4-BE49-F238E27FC236}">
                <a16:creationId xmlns:a16="http://schemas.microsoft.com/office/drawing/2014/main" id="{A72A4B5C-6E8D-4705-A4C9-4DBA6CDCAC1E}"/>
              </a:ext>
            </a:extLst>
          </p:cNvPr>
          <p:cNvSpPr>
            <a:spLocks noGrp="1"/>
          </p:cNvSpPr>
          <p:nvPr>
            <p:ph type="subTitle" idx="14"/>
          </p:nvPr>
        </p:nvSpPr>
        <p:spPr/>
        <p:txBody>
          <a:bodyPr/>
          <a:lstStyle/>
          <a:p>
            <a:r>
              <a:rPr lang="et-EE" dirty="0"/>
              <a:t>Kas Eestil peaks olema kiirem ja kaasaegsem raudteeühendus Euroopaga?</a:t>
            </a:r>
          </a:p>
          <a:p>
            <a:endParaRPr lang="et-EE" dirty="0"/>
          </a:p>
        </p:txBody>
      </p:sp>
      <p:graphicFrame>
        <p:nvGraphicFramePr>
          <p:cNvPr id="7" name="Chart 3">
            <a:extLst>
              <a:ext uri="{FF2B5EF4-FFF2-40B4-BE49-F238E27FC236}">
                <a16:creationId xmlns:a16="http://schemas.microsoft.com/office/drawing/2014/main" id="{241B837E-FBA7-4B4A-B7C3-2BE575059FBF}"/>
              </a:ext>
            </a:extLst>
          </p:cNvPr>
          <p:cNvGraphicFramePr>
            <a:graphicFrameLocks noGrp="1"/>
          </p:cNvGraphicFramePr>
          <p:nvPr>
            <p:ph sz="half" idx="13"/>
            <p:extLst>
              <p:ext uri="{D42A27DB-BD31-4B8C-83A1-F6EECF244321}">
                <p14:modId xmlns:p14="http://schemas.microsoft.com/office/powerpoint/2010/main" val="1252123677"/>
              </p:ext>
            </p:extLst>
          </p:nvPr>
        </p:nvGraphicFramePr>
        <p:xfrm>
          <a:off x="6185611" y="1376919"/>
          <a:ext cx="5396789" cy="52715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3108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DDA53-DB7F-94CA-67A7-1D7ECCBB61A3}"/>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257FFE30-B279-929D-8F36-009CAE51BA28}"/>
              </a:ext>
            </a:extLst>
          </p:cNvPr>
          <p:cNvSpPr>
            <a:spLocks noGrp="1"/>
          </p:cNvSpPr>
          <p:nvPr>
            <p:ph type="subTitle" idx="14"/>
          </p:nvPr>
        </p:nvSpPr>
        <p:spPr>
          <a:xfrm>
            <a:off x="1070344" y="718349"/>
            <a:ext cx="10051312" cy="435932"/>
          </a:xfrm>
        </p:spPr>
        <p:txBody>
          <a:bodyPr/>
          <a:lstStyle/>
          <a:p>
            <a:r>
              <a:rPr lang="et-EE" dirty="0"/>
              <a:t>Kui kindel on teie hinnangul Rail Baltica projekti realiseerimine kogu Baltikumis</a:t>
            </a:r>
            <a:r>
              <a:rPr lang="en-US" dirty="0"/>
              <a:t>/</a:t>
            </a:r>
            <a:r>
              <a:rPr lang="en-US" dirty="0" err="1"/>
              <a:t>Eestis</a:t>
            </a:r>
            <a:r>
              <a:rPr lang="et-EE" dirty="0"/>
              <a:t>?</a:t>
            </a:r>
          </a:p>
        </p:txBody>
      </p:sp>
      <p:graphicFrame>
        <p:nvGraphicFramePr>
          <p:cNvPr id="8" name="Sisu kohatäide 7">
            <a:extLst>
              <a:ext uri="{FF2B5EF4-FFF2-40B4-BE49-F238E27FC236}">
                <a16:creationId xmlns:a16="http://schemas.microsoft.com/office/drawing/2014/main" id="{9D339773-43A2-965D-C792-085260092EEE}"/>
              </a:ext>
            </a:extLst>
          </p:cNvPr>
          <p:cNvGraphicFramePr>
            <a:graphicFrameLocks noGrp="1"/>
          </p:cNvGraphicFramePr>
          <p:nvPr>
            <p:ph sz="half" idx="13"/>
            <p:extLst>
              <p:ext uri="{D42A27DB-BD31-4B8C-83A1-F6EECF244321}">
                <p14:modId xmlns:p14="http://schemas.microsoft.com/office/powerpoint/2010/main" val="2763508337"/>
              </p:ext>
            </p:extLst>
          </p:nvPr>
        </p:nvGraphicFramePr>
        <p:xfrm>
          <a:off x="6570663" y="1724855"/>
          <a:ext cx="4859337" cy="4886325"/>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4C072E85-B8FB-3F27-1B44-192CF43B3AD3}"/>
              </a:ext>
            </a:extLst>
          </p:cNvPr>
          <p:cNvSpPr txBox="1">
            <a:spLocks/>
          </p:cNvSpPr>
          <p:nvPr/>
        </p:nvSpPr>
        <p:spPr>
          <a:xfrm>
            <a:off x="1158763" y="196912"/>
            <a:ext cx="10051312" cy="425303"/>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rgbClr val="A01E28"/>
                </a:solidFill>
                <a:latin typeface="Helvetica" panose="020B0604020202030204" pitchFamily="34" charset="0"/>
                <a:ea typeface="+mj-ea"/>
                <a:cs typeface="+mj-cs"/>
              </a:defRPr>
            </a:lvl1pPr>
          </a:lstStyle>
          <a:p>
            <a:r>
              <a:rPr lang="et-EE" noProof="0" dirty="0"/>
              <a:t>Projekti realiseerumine, n=</a:t>
            </a:r>
            <a:r>
              <a:rPr lang="en-US" noProof="0" dirty="0"/>
              <a:t>988</a:t>
            </a:r>
            <a:endParaRPr lang="et-EE" noProof="0" dirty="0"/>
          </a:p>
        </p:txBody>
      </p:sp>
      <p:graphicFrame>
        <p:nvGraphicFramePr>
          <p:cNvPr id="10" name="Chart 4">
            <a:extLst>
              <a:ext uri="{FF2B5EF4-FFF2-40B4-BE49-F238E27FC236}">
                <a16:creationId xmlns:a16="http://schemas.microsoft.com/office/drawing/2014/main" id="{7859DCCA-6A12-4169-8AB2-D0B4D07DC1F3}"/>
              </a:ext>
            </a:extLst>
          </p:cNvPr>
          <p:cNvGraphicFramePr>
            <a:graphicFrameLocks/>
          </p:cNvGraphicFramePr>
          <p:nvPr>
            <p:extLst>
              <p:ext uri="{D42A27DB-BD31-4B8C-83A1-F6EECF244321}">
                <p14:modId xmlns:p14="http://schemas.microsoft.com/office/powerpoint/2010/main" val="3208859856"/>
              </p:ext>
            </p:extLst>
          </p:nvPr>
        </p:nvGraphicFramePr>
        <p:xfrm>
          <a:off x="1159613" y="1622952"/>
          <a:ext cx="4860925" cy="4886325"/>
        </p:xfrm>
        <a:graphic>
          <a:graphicData uri="http://schemas.openxmlformats.org/drawingml/2006/chart">
            <c:chart xmlns:c="http://schemas.openxmlformats.org/drawingml/2006/chart" xmlns:r="http://schemas.openxmlformats.org/officeDocument/2006/relationships" r:id="rId3"/>
          </a:graphicData>
        </a:graphic>
      </p:graphicFrame>
      <p:sp>
        <p:nvSpPr>
          <p:cNvPr id="13" name="Subtitle 4">
            <a:extLst>
              <a:ext uri="{FF2B5EF4-FFF2-40B4-BE49-F238E27FC236}">
                <a16:creationId xmlns:a16="http://schemas.microsoft.com/office/drawing/2014/main" id="{17461A1C-CCAC-CDAF-2D6C-7226DAA0FE63}"/>
              </a:ext>
            </a:extLst>
          </p:cNvPr>
          <p:cNvSpPr txBox="1">
            <a:spLocks/>
          </p:cNvSpPr>
          <p:nvPr/>
        </p:nvSpPr>
        <p:spPr>
          <a:xfrm>
            <a:off x="1911238" y="1272554"/>
            <a:ext cx="9585437" cy="435932"/>
          </a:xfrm>
          <a:prstGeom prst="rect">
            <a:avLst/>
          </a:prstGeom>
        </p:spPr>
        <p:txBody>
          <a:bodyPr vert="horz" lIns="91440" tIns="45720" rIns="91440" bIns="45720" rtlCol="0" anchor="t">
            <a:normAutofit/>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rgbClr val="AA1E3C"/>
                </a:solidFill>
                <a:latin typeface="Helvetica" panose="020B0604020202030204" pitchFamily="34" charset="0"/>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        </a:t>
            </a:r>
            <a:r>
              <a:rPr lang="et-EE" noProof="0" dirty="0"/>
              <a:t>Balti riigid tervikuna</a:t>
            </a:r>
            <a:r>
              <a:rPr lang="en-US" dirty="0"/>
              <a:t>				      Eesti</a:t>
            </a:r>
            <a:endParaRPr lang="et-EE" dirty="0"/>
          </a:p>
        </p:txBody>
      </p:sp>
    </p:spTree>
    <p:extLst>
      <p:ext uri="{BB962C8B-B14F-4D97-AF65-F5344CB8AC3E}">
        <p14:creationId xmlns:p14="http://schemas.microsoft.com/office/powerpoint/2010/main" val="2006725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607A-7F52-45DA-99D7-99DDE88C3ADF}"/>
              </a:ext>
            </a:extLst>
          </p:cNvPr>
          <p:cNvSpPr>
            <a:spLocks noGrp="1"/>
          </p:cNvSpPr>
          <p:nvPr>
            <p:ph type="title"/>
          </p:nvPr>
        </p:nvSpPr>
        <p:spPr/>
        <p:txBody>
          <a:bodyPr/>
          <a:lstStyle/>
          <a:p>
            <a:r>
              <a:rPr lang="et-EE" dirty="0"/>
              <a:t>Usk projekti realiseerumisse</a:t>
            </a:r>
            <a:r>
              <a:rPr lang="en-US" dirty="0"/>
              <a:t> - </a:t>
            </a:r>
            <a:r>
              <a:rPr lang="et-EE" dirty="0"/>
              <a:t>põhjendused</a:t>
            </a:r>
          </a:p>
        </p:txBody>
      </p:sp>
      <p:sp>
        <p:nvSpPr>
          <p:cNvPr id="5" name="Subtitle 4">
            <a:extLst>
              <a:ext uri="{FF2B5EF4-FFF2-40B4-BE49-F238E27FC236}">
                <a16:creationId xmlns:a16="http://schemas.microsoft.com/office/drawing/2014/main" id="{0BBC8B7D-25F4-41A4-A7BB-28A8DE8F8EE2}"/>
              </a:ext>
            </a:extLst>
          </p:cNvPr>
          <p:cNvSpPr>
            <a:spLocks noGrp="1"/>
          </p:cNvSpPr>
          <p:nvPr>
            <p:ph type="subTitle" idx="14"/>
          </p:nvPr>
        </p:nvSpPr>
        <p:spPr/>
        <p:txBody>
          <a:bodyPr/>
          <a:lstStyle/>
          <a:p>
            <a:r>
              <a:rPr lang="et-EE" dirty="0"/>
              <a:t>Miks te nii arvate?</a:t>
            </a:r>
          </a:p>
        </p:txBody>
      </p:sp>
      <p:sp>
        <p:nvSpPr>
          <p:cNvPr id="6" name="Rectangle 5">
            <a:extLst>
              <a:ext uri="{FF2B5EF4-FFF2-40B4-BE49-F238E27FC236}">
                <a16:creationId xmlns:a16="http://schemas.microsoft.com/office/drawing/2014/main" id="{697DFEC3-A3A9-47BE-8EAD-43BEB6BA90B7}"/>
              </a:ext>
            </a:extLst>
          </p:cNvPr>
          <p:cNvSpPr/>
          <p:nvPr/>
        </p:nvSpPr>
        <p:spPr>
          <a:xfrm>
            <a:off x="1302488" y="1214864"/>
            <a:ext cx="4139486" cy="461665"/>
          </a:xfrm>
          <a:prstGeom prst="rect">
            <a:avLst/>
          </a:prstGeom>
        </p:spPr>
        <p:txBody>
          <a:bodyPr wrap="square">
            <a:spAutoFit/>
          </a:bodyPr>
          <a:lstStyle/>
          <a:p>
            <a:r>
              <a:rPr lang="et-EE" sz="1200" b="1" dirty="0"/>
              <a:t>n=</a:t>
            </a:r>
            <a:r>
              <a:rPr lang="en-US" sz="1200" b="1" dirty="0"/>
              <a:t>576,</a:t>
            </a:r>
            <a:r>
              <a:rPr lang="et-EE" sz="1200" b="1" dirty="0"/>
              <a:t> kui arvab, et realiseerumine on pigem ebakindel või täiesti ebakindel, %</a:t>
            </a:r>
          </a:p>
        </p:txBody>
      </p:sp>
      <p:graphicFrame>
        <p:nvGraphicFramePr>
          <p:cNvPr id="7" name="Sisu kohatäide 6">
            <a:extLst>
              <a:ext uri="{FF2B5EF4-FFF2-40B4-BE49-F238E27FC236}">
                <a16:creationId xmlns:a16="http://schemas.microsoft.com/office/drawing/2014/main" id="{299753A6-612F-3F75-AEE6-20B72E489EA0}"/>
              </a:ext>
            </a:extLst>
          </p:cNvPr>
          <p:cNvGraphicFramePr>
            <a:graphicFrameLocks noGrp="1"/>
          </p:cNvGraphicFramePr>
          <p:nvPr>
            <p:ph sz="half" idx="1"/>
            <p:extLst>
              <p:ext uri="{D42A27DB-BD31-4B8C-83A1-F6EECF244321}">
                <p14:modId xmlns:p14="http://schemas.microsoft.com/office/powerpoint/2010/main" val="2116378775"/>
              </p:ext>
            </p:extLst>
          </p:nvPr>
        </p:nvGraphicFramePr>
        <p:xfrm>
          <a:off x="6911439" y="1676529"/>
          <a:ext cx="4860925" cy="4886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m 8">
            <a:extLst>
              <a:ext uri="{FF2B5EF4-FFF2-40B4-BE49-F238E27FC236}">
                <a16:creationId xmlns:a16="http://schemas.microsoft.com/office/drawing/2014/main" id="{88D6B136-3110-4DD9-A89F-549B0A18A4C2}"/>
              </a:ext>
            </a:extLst>
          </p:cNvPr>
          <p:cNvGraphicFramePr>
            <a:graphicFrameLocks/>
          </p:cNvGraphicFramePr>
          <p:nvPr>
            <p:extLst>
              <p:ext uri="{D42A27DB-BD31-4B8C-83A1-F6EECF244321}">
                <p14:modId xmlns:p14="http://schemas.microsoft.com/office/powerpoint/2010/main" val="1109359820"/>
              </p:ext>
            </p:extLst>
          </p:nvPr>
        </p:nvGraphicFramePr>
        <p:xfrm>
          <a:off x="892611" y="1730820"/>
          <a:ext cx="5715953" cy="477774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5">
            <a:extLst>
              <a:ext uri="{FF2B5EF4-FFF2-40B4-BE49-F238E27FC236}">
                <a16:creationId xmlns:a16="http://schemas.microsoft.com/office/drawing/2014/main" id="{F98E4703-182C-5950-17B2-77A8904375E2}"/>
              </a:ext>
            </a:extLst>
          </p:cNvPr>
          <p:cNvSpPr/>
          <p:nvPr/>
        </p:nvSpPr>
        <p:spPr>
          <a:xfrm>
            <a:off x="6911439" y="1295892"/>
            <a:ext cx="4139486" cy="461665"/>
          </a:xfrm>
          <a:prstGeom prst="rect">
            <a:avLst/>
          </a:prstGeom>
        </p:spPr>
        <p:txBody>
          <a:bodyPr wrap="square">
            <a:spAutoFit/>
          </a:bodyPr>
          <a:lstStyle/>
          <a:p>
            <a:r>
              <a:rPr lang="et-EE" sz="1200" b="1" dirty="0"/>
              <a:t>n=</a:t>
            </a:r>
            <a:r>
              <a:rPr lang="en-US" sz="1200" b="1" dirty="0"/>
              <a:t>333,</a:t>
            </a:r>
            <a:r>
              <a:rPr lang="et-EE" sz="1200" b="1" dirty="0"/>
              <a:t> kui arvab, et realiseerumine on pigem ebakindel või täiesti ebakindel, %</a:t>
            </a:r>
          </a:p>
        </p:txBody>
      </p:sp>
    </p:spTree>
    <p:extLst>
      <p:ext uri="{BB962C8B-B14F-4D97-AF65-F5344CB8AC3E}">
        <p14:creationId xmlns:p14="http://schemas.microsoft.com/office/powerpoint/2010/main" val="2347900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3E36-4EEF-4E2B-B4EA-79393CFEB7A3}"/>
              </a:ext>
            </a:extLst>
          </p:cNvPr>
          <p:cNvSpPr>
            <a:spLocks noGrp="1"/>
          </p:cNvSpPr>
          <p:nvPr>
            <p:ph type="title"/>
          </p:nvPr>
        </p:nvSpPr>
        <p:spPr/>
        <p:txBody>
          <a:bodyPr/>
          <a:lstStyle/>
          <a:p>
            <a:r>
              <a:rPr lang="et-EE" noProof="0" dirty="0"/>
              <a:t>Projekti majanduslik mõju</a:t>
            </a:r>
            <a:r>
              <a:rPr lang="et-EE" dirty="0"/>
              <a:t>, n=9</a:t>
            </a:r>
            <a:r>
              <a:rPr lang="en-US" dirty="0"/>
              <a:t>88 </a:t>
            </a:r>
            <a:endParaRPr lang="et-EE" dirty="0"/>
          </a:p>
        </p:txBody>
      </p:sp>
      <p:sp>
        <p:nvSpPr>
          <p:cNvPr id="3" name="Content Placeholder 2">
            <a:extLst>
              <a:ext uri="{FF2B5EF4-FFF2-40B4-BE49-F238E27FC236}">
                <a16:creationId xmlns:a16="http://schemas.microsoft.com/office/drawing/2014/main" id="{25B351B7-FA87-44ED-8AD8-4A45FC7E21EC}"/>
              </a:ext>
            </a:extLst>
          </p:cNvPr>
          <p:cNvSpPr>
            <a:spLocks noGrp="1"/>
          </p:cNvSpPr>
          <p:nvPr>
            <p:ph sz="half" idx="1"/>
          </p:nvPr>
        </p:nvSpPr>
        <p:spPr>
          <a:xfrm>
            <a:off x="1239560" y="1587594"/>
            <a:ext cx="5088584" cy="4743593"/>
          </a:xfrm>
        </p:spPr>
        <p:txBody>
          <a:bodyPr>
            <a:normAutofit/>
          </a:bodyPr>
          <a:lstStyle/>
          <a:p>
            <a:r>
              <a:rPr lang="et-EE" noProof="0" dirty="0"/>
              <a:t>Suurimaks majanduslikuks mõjuks Rail Baltic</a:t>
            </a:r>
            <a:r>
              <a:rPr lang="en-US" noProof="0" dirty="0"/>
              <a:t>u</a:t>
            </a:r>
            <a:r>
              <a:rPr lang="et-EE" noProof="0" dirty="0"/>
              <a:t> projektile on elanike hinnangul loodud töökohad (46%), seejärel investeering majandusse (36%) ning uued teenused ja tooted.</a:t>
            </a:r>
          </a:p>
          <a:p>
            <a:r>
              <a:rPr lang="et-EE" noProof="0" dirty="0"/>
              <a:t>Kõige harvem toodi esile ettevõtete konkurentsivõime kasvu.</a:t>
            </a:r>
          </a:p>
          <a:p>
            <a:r>
              <a:rPr lang="et-EE" noProof="0" dirty="0"/>
              <a:t>Kõige sagedamini märkisid projekti erinevaid kasusid noored, kõrgharidusega inimesed, juhtivtöötajad ja need, kes toetavad projekti isiklikult.</a:t>
            </a:r>
          </a:p>
        </p:txBody>
      </p:sp>
      <p:graphicFrame>
        <p:nvGraphicFramePr>
          <p:cNvPr id="6" name="Sisu kohatäide 5">
            <a:extLst>
              <a:ext uri="{FF2B5EF4-FFF2-40B4-BE49-F238E27FC236}">
                <a16:creationId xmlns:a16="http://schemas.microsoft.com/office/drawing/2014/main" id="{75E4D77E-0222-6AD0-A892-AF3FD59333C2}"/>
              </a:ext>
            </a:extLst>
          </p:cNvPr>
          <p:cNvGraphicFramePr>
            <a:graphicFrameLocks noGrp="1"/>
          </p:cNvGraphicFramePr>
          <p:nvPr>
            <p:ph sz="half" idx="13"/>
            <p:extLst>
              <p:ext uri="{D42A27DB-BD31-4B8C-83A1-F6EECF244321}">
                <p14:modId xmlns:p14="http://schemas.microsoft.com/office/powerpoint/2010/main" val="1087712090"/>
              </p:ext>
            </p:extLst>
          </p:nvPr>
        </p:nvGraphicFramePr>
        <p:xfrm>
          <a:off x="6494463" y="1498600"/>
          <a:ext cx="4859337" cy="4886325"/>
        </p:xfrm>
        <a:graphic>
          <a:graphicData uri="http://schemas.openxmlformats.org/drawingml/2006/chart">
            <c:chart xmlns:c="http://schemas.openxmlformats.org/drawingml/2006/chart" xmlns:r="http://schemas.openxmlformats.org/officeDocument/2006/relationships" r:id="rId2"/>
          </a:graphicData>
        </a:graphic>
      </p:graphicFrame>
      <p:sp>
        <p:nvSpPr>
          <p:cNvPr id="7" name="Subtitle 4">
            <a:extLst>
              <a:ext uri="{FF2B5EF4-FFF2-40B4-BE49-F238E27FC236}">
                <a16:creationId xmlns:a16="http://schemas.microsoft.com/office/drawing/2014/main" id="{A10EB75B-A118-9C68-2B06-7B4D4051C913}"/>
              </a:ext>
            </a:extLst>
          </p:cNvPr>
          <p:cNvSpPr>
            <a:spLocks noGrp="1"/>
          </p:cNvSpPr>
          <p:nvPr>
            <p:ph type="subTitle" idx="14"/>
          </p:nvPr>
        </p:nvSpPr>
        <p:spPr>
          <a:xfrm>
            <a:off x="1302488" y="940987"/>
            <a:ext cx="10051312" cy="435932"/>
          </a:xfrm>
        </p:spPr>
        <p:txBody>
          <a:bodyPr/>
          <a:lstStyle/>
          <a:p>
            <a:r>
              <a:rPr lang="et-EE" dirty="0"/>
              <a:t>  Milline majanduslik mõju on teie hinnangul Rail Balticu projektil?</a:t>
            </a:r>
          </a:p>
        </p:txBody>
      </p:sp>
    </p:spTree>
    <p:extLst>
      <p:ext uri="{BB962C8B-B14F-4D97-AF65-F5344CB8AC3E}">
        <p14:creationId xmlns:p14="http://schemas.microsoft.com/office/powerpoint/2010/main" val="2910861368"/>
      </p:ext>
    </p:extLst>
  </p:cSld>
  <p:clrMapOvr>
    <a:masterClrMapping/>
  </p:clrMapOvr>
</p:sld>
</file>

<file path=ppt/theme/theme1.xml><?xml version="1.0" encoding="utf-8"?>
<a:theme xmlns:a="http://schemas.openxmlformats.org/drawingml/2006/main" name="TU_2018_ppt">
  <a:themeElements>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_2018">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_2018_Template_1.dotx" id="{C48F7EBC-2026-4565-BECF-2040F3D00F11}" vid="{6ECE651F-7706-4D8A-B54B-C119015469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RU_UURINGU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RU_UURINGU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_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RU_UURINGU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RU_UURINGU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RU_UURINGU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RU_UURINGU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_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_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RU_UURINGU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RU_UURINGU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RU_UURINGU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_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_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_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_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_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RU_UURINGU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RU_UURINGU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RU_UURINGU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_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TU_2018_Template_1.dotx</Template>
  <TotalTime>85202</TotalTime>
  <Words>2007</Words>
  <Application>Microsoft Office PowerPoint</Application>
  <PresentationFormat>Laiekraan</PresentationFormat>
  <Paragraphs>123</Paragraphs>
  <Slides>23</Slides>
  <Notes>1</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23</vt:i4>
      </vt:variant>
    </vt:vector>
  </HeadingPairs>
  <TitlesOfParts>
    <vt:vector size="27" baseType="lpstr">
      <vt:lpstr>Arial</vt:lpstr>
      <vt:lpstr>Calibri</vt:lpstr>
      <vt:lpstr>Helvetica</vt:lpstr>
      <vt:lpstr>TU_2018_ppt</vt:lpstr>
      <vt:lpstr>Elanikkonna hoiakud Rail Baltica suhtes </vt:lpstr>
      <vt:lpstr>Sissejuhatus</vt:lpstr>
      <vt:lpstr>Kokkuvõte uuringust</vt:lpstr>
      <vt:lpstr>Kokkuvõte uuringust</vt:lpstr>
      <vt:lpstr>Vastanute profiil</vt:lpstr>
      <vt:lpstr>Kiirem raudteeühendus, kõik vastajad n=1010</vt:lpstr>
      <vt:lpstr>PowerPointi esitlus</vt:lpstr>
      <vt:lpstr>Usk projekti realiseerumisse - põhjendused</vt:lpstr>
      <vt:lpstr>Projekti majanduslik mõju, n=988 </vt:lpstr>
      <vt:lpstr>Rail Baltica projektiga kaasnev kasu, n=988</vt:lpstr>
      <vt:lpstr>Rail Baltica projektiga kaasnev kasu, n= 988</vt:lpstr>
      <vt:lpstr>Kohalikud peatused</vt:lpstr>
      <vt:lpstr>Kohalikud peatused, n= 988</vt:lpstr>
      <vt:lpstr>Infokanalid</vt:lpstr>
      <vt:lpstr>Infokanalid ja infomaterjal, n=988 </vt:lpstr>
      <vt:lpstr>Projekti hetkeseis, n=988</vt:lpstr>
      <vt:lpstr>Projekti hetkeseis, riikide võrdlus n=988</vt:lpstr>
      <vt:lpstr>Usaldus meeskonnale, n=988</vt:lpstr>
      <vt:lpstr>Meeskonna usaldamatuse põhjused, n=306</vt:lpstr>
      <vt:lpstr>Ettevõtte juhi tuntus, isiklikud kokkupuuted n=988</vt:lpstr>
      <vt:lpstr>Elukoha kaugus trassist, n=988</vt:lpstr>
      <vt:lpstr>Toetus Rail Baltica projektile, n= 988</vt:lpstr>
      <vt:lpstr>Toetus Rail Baltica projektile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Finantsmonitor</dc:title>
  <dc:creator>Karin</dc:creator>
  <cp:lastModifiedBy>Karin Reivart</cp:lastModifiedBy>
  <cp:revision>1608</cp:revision>
  <cp:lastPrinted>2023-05-23T08:07:26Z</cp:lastPrinted>
  <dcterms:created xsi:type="dcterms:W3CDTF">2018-10-17T12:59:54Z</dcterms:created>
  <dcterms:modified xsi:type="dcterms:W3CDTF">2026-03-24T09:49:38Z</dcterms:modified>
</cp:coreProperties>
</file>